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9" r:id="rId4"/>
    <p:sldId id="260" r:id="rId5"/>
    <p:sldId id="261" r:id="rId6"/>
    <p:sldId id="265" r:id="rId7"/>
    <p:sldId id="266" r:id="rId8"/>
    <p:sldId id="262" r:id="rId9"/>
    <p:sldId id="263" r:id="rId10"/>
    <p:sldId id="264"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D4DFFC-FD5D-4659-BD0D-9105BFABE493}" type="datetimeFigureOut">
              <a:rPr lang="ru-RU" smtClean="0"/>
              <a:t>05.04.2023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D34F8C-CF6B-495C-8352-034011079400}" type="slidenum">
              <a:rPr lang="ru-RU" smtClean="0"/>
              <a:t>‹#›</a:t>
            </a:fld>
            <a:endParaRPr lang="ru-RU"/>
          </a:p>
        </p:txBody>
      </p:sp>
    </p:spTree>
    <p:extLst>
      <p:ext uri="{BB962C8B-B14F-4D97-AF65-F5344CB8AC3E}">
        <p14:creationId xmlns:p14="http://schemas.microsoft.com/office/powerpoint/2010/main" val="38477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3D34F8C-CF6B-495C-8352-034011079400}" type="slidenum">
              <a:rPr lang="ru-RU" smtClean="0"/>
              <a:t>4</a:t>
            </a:fld>
            <a:endParaRPr lang="ru-RU"/>
          </a:p>
        </p:txBody>
      </p:sp>
    </p:spTree>
    <p:extLst>
      <p:ext uri="{BB962C8B-B14F-4D97-AF65-F5344CB8AC3E}">
        <p14:creationId xmlns:p14="http://schemas.microsoft.com/office/powerpoint/2010/main" val="2560368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05.04.2023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05.04.2023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05.04.2023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05.04.2023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05.04.2023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05.04.2023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05.04.2023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05.04.2023</a:t>
            </a:fld>
            <a:endParaRPr lang="ru-RU"/>
          </a:p>
        </p:txBody>
      </p:sp>
      <p:sp>
        <p:nvSpPr>
          <p:cNvPr id="5" name="Нижний колонтитул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139393" y="-1146607"/>
            <a:ext cx="6865214" cy="9144000"/>
          </a:xfrm>
          <a:prstGeom prst="rect">
            <a:avLst/>
          </a:prstGeom>
        </p:spPr>
      </p:pic>
      <p:sp>
        <p:nvSpPr>
          <p:cNvPr id="3" name="Горизонтальный свиток 2"/>
          <p:cNvSpPr/>
          <p:nvPr/>
        </p:nvSpPr>
        <p:spPr>
          <a:xfrm>
            <a:off x="2195735" y="141586"/>
            <a:ext cx="4752529" cy="632174"/>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4" name="12-конечная звезда 3"/>
          <p:cNvSpPr/>
          <p:nvPr/>
        </p:nvSpPr>
        <p:spPr>
          <a:xfrm>
            <a:off x="7452320" y="773760"/>
            <a:ext cx="1465941" cy="1124025"/>
          </a:xfrm>
          <a:prstGeom prst="star12">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5" name="TextBox 4"/>
          <p:cNvSpPr txBox="1"/>
          <p:nvPr/>
        </p:nvSpPr>
        <p:spPr>
          <a:xfrm>
            <a:off x="1945208" y="226840"/>
            <a:ext cx="5154961" cy="461665"/>
          </a:xfrm>
          <a:prstGeom prst="rect">
            <a:avLst/>
          </a:prstGeom>
          <a:noFill/>
        </p:spPr>
        <p:txBody>
          <a:bodyPr wrap="square" rtlCol="0">
            <a:spAutoFit/>
          </a:bodyPr>
          <a:lstStyle/>
          <a:p>
            <a:pPr algn="ctr"/>
            <a:r>
              <a:rPr lang="ru-RU" sz="2400" b="1" dirty="0" err="1" smtClean="0">
                <a:latin typeface="Times New Roman" panose="02020603050405020304" pitchFamily="18" charset="0"/>
                <a:cs typeface="Times New Roman" panose="02020603050405020304" pitchFamily="18" charset="0"/>
              </a:rPr>
              <a:t>Тоқсан</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сайынғы</a:t>
            </a:r>
            <a:r>
              <a:rPr lang="ru-RU" sz="2400" b="1" dirty="0" smtClean="0">
                <a:latin typeface="Times New Roman" panose="02020603050405020304" pitchFamily="18" charset="0"/>
                <a:cs typeface="Times New Roman" panose="02020603050405020304" pitchFamily="18" charset="0"/>
              </a:rPr>
              <a:t> газет</a:t>
            </a:r>
            <a:endParaRPr lang="ru-RU" sz="2400"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57836" y="715610"/>
            <a:ext cx="8218152" cy="1015663"/>
          </a:xfrm>
          <a:prstGeom prst="rect">
            <a:avLst/>
          </a:prstGeom>
          <a:noFill/>
        </p:spPr>
        <p:txBody>
          <a:bodyPr wrap="square" lIns="91440" tIns="45720" rIns="91440" bIns="45720">
            <a:spAutoFit/>
            <a:scene3d>
              <a:camera prst="isometricOffAxis1Right"/>
              <a:lightRig rig="threePt" dir="t"/>
            </a:scene3d>
          </a:bodyPr>
          <a:lstStyle/>
          <a:p>
            <a:pPr algn="ctr"/>
            <a:r>
              <a:rPr lang="kk-KZ" sz="6000" b="1" dirty="0" smtClean="0">
                <a:ln w="12700">
                  <a:solidFill>
                    <a:schemeClr val="tx2">
                      <a:satMod val="155000"/>
                    </a:schemeClr>
                  </a:solidFill>
                  <a:prstDash val="solid"/>
                </a:ln>
                <a:solidFill>
                  <a:schemeClr val="bg2">
                    <a:tint val="85000"/>
                    <a:satMod val="155000"/>
                  </a:schemeClr>
                </a:solidFill>
                <a:effectLst>
                  <a:glow rad="101600">
                    <a:schemeClr val="accent2">
                      <a:satMod val="175000"/>
                      <a:alpha val="40000"/>
                    </a:schemeClr>
                  </a:glow>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Бақша хабарлары</a:t>
            </a:r>
            <a:endParaRPr lang="ru-RU" sz="6600" b="1" dirty="0">
              <a:ln w="12700">
                <a:solidFill>
                  <a:schemeClr val="tx2">
                    <a:satMod val="155000"/>
                  </a:schemeClr>
                </a:solidFill>
                <a:prstDash val="solid"/>
              </a:ln>
              <a:solidFill>
                <a:schemeClr val="bg2">
                  <a:tint val="85000"/>
                  <a:satMod val="155000"/>
                </a:schemeClr>
              </a:solidFill>
              <a:effectLst>
                <a:glow rad="101600">
                  <a:schemeClr val="accent2">
                    <a:satMod val="175000"/>
                    <a:alpha val="40000"/>
                  </a:schemeClr>
                </a:glow>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7559733" y="1012606"/>
            <a:ext cx="1216255" cy="646331"/>
          </a:xfrm>
          <a:prstGeom prst="rect">
            <a:avLst/>
          </a:prstGeom>
          <a:noFill/>
        </p:spPr>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№2</a:t>
            </a:r>
          </a:p>
          <a:p>
            <a:pPr algn="ctr"/>
            <a:r>
              <a:rPr lang="ru-RU" b="1" dirty="0" smtClean="0">
                <a:latin typeface="Times New Roman" panose="02020603050405020304" pitchFamily="18" charset="0"/>
                <a:cs typeface="Times New Roman" panose="02020603050405020304" pitchFamily="18" charset="0"/>
              </a:rPr>
              <a:t>2023</a:t>
            </a:r>
            <a:endParaRPr lang="ru-RU" b="1" dirty="0">
              <a:latin typeface="Times New Roman" panose="02020603050405020304" pitchFamily="18" charset="0"/>
              <a:cs typeface="Times New Roman" panose="02020603050405020304" pitchFamily="18" charset="0"/>
            </a:endParaRPr>
          </a:p>
        </p:txBody>
      </p:sp>
      <p:sp>
        <p:nvSpPr>
          <p:cNvPr id="8" name="Прямоугольник с двумя скругленными противолежащими углами 7"/>
          <p:cNvSpPr/>
          <p:nvPr/>
        </p:nvSpPr>
        <p:spPr>
          <a:xfrm rot="5400000">
            <a:off x="3692955" y="-1221982"/>
            <a:ext cx="1783528" cy="8382535"/>
          </a:xfrm>
          <a:prstGeom prst="round2DiagRect">
            <a:avLst/>
          </a:prstGeom>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ru-RU">
              <a:ln>
                <a:solidFill>
                  <a:schemeClr val="tx1"/>
                </a:solidFill>
              </a:ln>
            </a:endParaRPr>
          </a:p>
        </p:txBody>
      </p:sp>
      <p:sp>
        <p:nvSpPr>
          <p:cNvPr id="9" name="TextBox 8"/>
          <p:cNvSpPr txBox="1"/>
          <p:nvPr/>
        </p:nvSpPr>
        <p:spPr>
          <a:xfrm>
            <a:off x="432142" y="2077522"/>
            <a:ext cx="8121309" cy="2092881"/>
          </a:xfrm>
          <a:prstGeom prst="rect">
            <a:avLst/>
          </a:prstGeom>
          <a:noFill/>
        </p:spPr>
        <p:txBody>
          <a:bodyPr wrap="square" rtlCol="0">
            <a:spAutoFit/>
          </a:bodyPr>
          <a:lstStyle/>
          <a:p>
            <a:pPr lvl="0" algn="ctr"/>
            <a:r>
              <a:rPr lang="kk-KZ" sz="1600" b="1" dirty="0" smtClean="0">
                <a:solidFill>
                  <a:srgbClr val="FF0000"/>
                </a:solidFill>
                <a:latin typeface="Times New Roman" panose="02020603050405020304" pitchFamily="18" charset="0"/>
                <a:cs typeface="Times New Roman" panose="02020603050405020304" pitchFamily="18" charset="0"/>
              </a:rPr>
              <a:t>Жаңартылған білім беру мазмұны жағдайында мектеп жасына дейінгі балалардың әлеуметтік-коммуникативтік дамуының, оның ішінде мемлекеттік тілді меңгерудің тиімді нысандарын енгізу</a:t>
            </a:r>
            <a:endParaRPr lang="ru-RU" sz="1600" b="1" dirty="0" smtClean="0">
              <a:solidFill>
                <a:srgbClr val="FF000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ru-RU" sz="1600" b="1" dirty="0" err="1" smtClean="0">
                <a:latin typeface="Times New Roman" panose="02020603050405020304" pitchFamily="18" charset="0"/>
                <a:cs typeface="Times New Roman" panose="02020603050405020304" pitchFamily="18" charset="0"/>
              </a:rPr>
              <a:t>Дидактикалық</a:t>
            </a:r>
            <a:r>
              <a:rPr lang="ru-RU" sz="1600" b="1" dirty="0" smtClean="0">
                <a:latin typeface="Times New Roman" panose="02020603050405020304" pitchFamily="18" charset="0"/>
                <a:cs typeface="Times New Roman" panose="02020603050405020304" pitchFamily="18" charset="0"/>
              </a:rPr>
              <a:t> </a:t>
            </a:r>
            <a:r>
              <a:rPr lang="ru-RU" sz="1600" b="1" dirty="0" err="1" smtClean="0">
                <a:latin typeface="Times New Roman" panose="02020603050405020304" pitchFamily="18" charset="0"/>
                <a:cs typeface="Times New Roman" panose="02020603050405020304" pitchFamily="18" charset="0"/>
              </a:rPr>
              <a:t>ойындар</a:t>
            </a:r>
            <a:endParaRPr lang="ru-RU" sz="1600" b="1"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kk-KZ" sz="1600" b="1" dirty="0" smtClean="0">
                <a:latin typeface="Times New Roman" panose="02020603050405020304" pitchFamily="18" charset="0"/>
                <a:cs typeface="Times New Roman" panose="02020603050405020304" pitchFamily="18" charset="0"/>
              </a:rPr>
              <a:t>Балалардың пән бойынша сөздіктерін молайту және белсендіру</a:t>
            </a:r>
          </a:p>
          <a:p>
            <a:pPr marL="285750" indent="-285750" algn="just">
              <a:buFont typeface="Wingdings" panose="05000000000000000000" pitchFamily="2" charset="2"/>
              <a:buChar char="Ø"/>
            </a:pPr>
            <a:r>
              <a:rPr lang="kk-KZ" sz="1600" b="1" dirty="0" smtClean="0">
                <a:latin typeface="Times New Roman" panose="02020603050405020304" pitchFamily="18" charset="0"/>
                <a:cs typeface="Times New Roman" panose="02020603050405020304" pitchFamily="18" charset="0"/>
              </a:rPr>
              <a:t>Мастер класс</a:t>
            </a:r>
            <a:r>
              <a:rPr lang="ru-RU" sz="1600" b="1" dirty="0" smtClean="0">
                <a:latin typeface="Times New Roman" panose="02020603050405020304" pitchFamily="18" charset="0"/>
                <a:cs typeface="Times New Roman" panose="02020603050405020304" pitchFamily="18" charset="0"/>
              </a:rPr>
              <a:t>: «</a:t>
            </a:r>
            <a:r>
              <a:rPr lang="kk-KZ" sz="1600" b="1" dirty="0">
                <a:latin typeface="Times New Roman" panose="02020603050405020304" pitchFamily="18" charset="0"/>
                <a:cs typeface="Times New Roman" panose="02020603050405020304" pitchFamily="18" charset="0"/>
              </a:rPr>
              <a:t>Жаңартылған  білім мазмұны  жағдайында мектеп жасына дейінгі балалардың әлеуметтік- коммуникативтік дағдыларын дамыту</a:t>
            </a:r>
            <a:r>
              <a:rPr lang="ru-RU" sz="1600" b="1"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endParaRPr lang="ru-RU" sz="1400" b="1" dirty="0" smtClean="0">
              <a:latin typeface="Times New Roman" panose="02020603050405020304" pitchFamily="18" charset="0"/>
              <a:cs typeface="Times New Roman" panose="02020603050405020304" pitchFamily="18" charset="0"/>
            </a:endParaRPr>
          </a:p>
        </p:txBody>
      </p:sp>
      <p:sp>
        <p:nvSpPr>
          <p:cNvPr id="13" name="TextBox 12"/>
          <p:cNvSpPr txBox="1"/>
          <p:nvPr/>
        </p:nvSpPr>
        <p:spPr>
          <a:xfrm>
            <a:off x="8186689" y="141586"/>
            <a:ext cx="733527" cy="369332"/>
          </a:xfrm>
          <a:prstGeom prst="rect">
            <a:avLst/>
          </a:prstGeom>
          <a:noFill/>
        </p:spPr>
        <p:txBody>
          <a:bodyPr wrap="square" rtlCol="0">
            <a:spAutoFit/>
          </a:bodyPr>
          <a:lstStyle/>
          <a:p>
            <a:pPr algn="ctr"/>
            <a:r>
              <a:rPr lang="ru-RU" dirty="0" smtClean="0"/>
              <a:t>1</a:t>
            </a:r>
            <a:endParaRPr lang="ru-RU" dirty="0"/>
          </a:p>
        </p:txBody>
      </p:sp>
      <p:pic>
        <p:nvPicPr>
          <p:cNvPr id="14" name="Рисунок 1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4306" b="85972" l="23229" r="76563">
                        <a14:foregroundMark x1="45208" y1="36667" x2="45938" y2="51111"/>
                      </a14:backgroundRemoval>
                    </a14:imgEffect>
                  </a14:imgLayer>
                </a14:imgProps>
              </a:ext>
              <a:ext uri="{28A0092B-C50C-407E-A947-70E740481C1C}">
                <a14:useLocalDpi xmlns:a14="http://schemas.microsoft.com/office/drawing/2010/main" val="0"/>
              </a:ext>
            </a:extLst>
          </a:blip>
          <a:srcRect l="21273" t="13382" r="20168" b="12135"/>
          <a:stretch/>
        </p:blipFill>
        <p:spPr>
          <a:xfrm>
            <a:off x="633956" y="746214"/>
            <a:ext cx="1293043" cy="1151572"/>
          </a:xfrm>
          <a:prstGeom prst="rect">
            <a:avLst/>
          </a:prstGeom>
        </p:spPr>
      </p:pic>
      <p:pic>
        <p:nvPicPr>
          <p:cNvPr id="11" name="Рисунок 10"/>
          <p:cNvPicPr>
            <a:picLocks noChangeAspect="1"/>
          </p:cNvPicPr>
          <p:nvPr/>
        </p:nvPicPr>
        <p:blipFill rotWithShape="1">
          <a:blip r:embed="rId5" cstate="print">
            <a:extLst>
              <a:ext uri="{28A0092B-C50C-407E-A947-70E740481C1C}">
                <a14:useLocalDpi xmlns:a14="http://schemas.microsoft.com/office/drawing/2010/main" val="0"/>
              </a:ext>
            </a:extLst>
          </a:blip>
          <a:srcRect l="14004" t="12936"/>
          <a:stretch/>
        </p:blipFill>
        <p:spPr>
          <a:xfrm>
            <a:off x="971600" y="4005064"/>
            <a:ext cx="3329227" cy="25279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Рисунок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14712" y="4005064"/>
            <a:ext cx="3370578" cy="25279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6755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139393" y="-1146607"/>
            <a:ext cx="6865214" cy="9144000"/>
          </a:xfrm>
          <a:prstGeom prst="rect">
            <a:avLst/>
          </a:prstGeom>
        </p:spPr>
      </p:pic>
      <p:sp>
        <p:nvSpPr>
          <p:cNvPr id="7" name="TextBox 6"/>
          <p:cNvSpPr txBox="1"/>
          <p:nvPr/>
        </p:nvSpPr>
        <p:spPr>
          <a:xfrm>
            <a:off x="8186689" y="141586"/>
            <a:ext cx="733527" cy="369332"/>
          </a:xfrm>
          <a:prstGeom prst="rect">
            <a:avLst/>
          </a:prstGeom>
          <a:noFill/>
        </p:spPr>
        <p:txBody>
          <a:bodyPr wrap="square" rtlCol="0">
            <a:spAutoFit/>
          </a:bodyPr>
          <a:lstStyle/>
          <a:p>
            <a:pPr algn="ctr"/>
            <a:r>
              <a:rPr lang="ru-RU" dirty="0" smtClean="0"/>
              <a:t>10</a:t>
            </a:r>
            <a:endParaRPr lang="ru-RU" dirty="0"/>
          </a:p>
        </p:txBody>
      </p:sp>
      <p:sp>
        <p:nvSpPr>
          <p:cNvPr id="2" name="Прямоугольник 1"/>
          <p:cNvSpPr/>
          <p:nvPr/>
        </p:nvSpPr>
        <p:spPr>
          <a:xfrm>
            <a:off x="163791" y="488898"/>
            <a:ext cx="8756423" cy="1569660"/>
          </a:xfrm>
          <a:prstGeom prst="rect">
            <a:avLst/>
          </a:prstGeom>
        </p:spPr>
        <p:txBody>
          <a:bodyPr wrap="square">
            <a:spAutoFit/>
          </a:bodyPr>
          <a:lstStyle/>
          <a:p>
            <a:pPr algn="just"/>
            <a:r>
              <a:rPr lang="ru-RU" sz="1600" b="1" dirty="0" smtClean="0">
                <a:latin typeface="Times New Roman" panose="02020603050405020304" pitchFamily="18" charset="0"/>
                <a:cs typeface="Times New Roman" panose="02020603050405020304" pitchFamily="18" charset="0"/>
              </a:rPr>
              <a:t>   Мнемотехника</a:t>
            </a:r>
            <a:r>
              <a:rPr lang="ru-RU" sz="1600" b="1"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тіл</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дамытуда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тиімді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есте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сақтау</a:t>
            </a:r>
            <a:r>
              <a:rPr lang="ru-RU" sz="1600" dirty="0">
                <a:latin typeface="Times New Roman" panose="02020603050405020304" pitchFamily="18" charset="0"/>
                <a:cs typeface="Times New Roman" panose="02020603050405020304" pitchFamily="18" charset="0"/>
              </a:rPr>
              <a:t>, оны </a:t>
            </a:r>
            <a:r>
              <a:rPr lang="ru-RU" sz="1600" dirty="0" err="1">
                <a:latin typeface="Times New Roman" panose="02020603050405020304" pitchFamily="18" charset="0"/>
                <a:cs typeface="Times New Roman" panose="02020603050405020304" pitchFamily="18" charset="0"/>
              </a:rPr>
              <a:t>дұрыс</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жеткізе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білудегі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әдіс</a:t>
            </a:r>
            <a:r>
              <a:rPr lang="ru-RU" sz="1600" dirty="0">
                <a:latin typeface="Times New Roman" panose="02020603050405020304" pitchFamily="18" charset="0"/>
                <a:cs typeface="Times New Roman" panose="02020603050405020304" pitchFamily="18" charset="0"/>
              </a:rPr>
              <a:t> пен </a:t>
            </a:r>
            <a:r>
              <a:rPr lang="ru-RU" sz="1600" dirty="0" err="1">
                <a:latin typeface="Times New Roman" panose="02020603050405020304" pitchFamily="18" charset="0"/>
                <a:cs typeface="Times New Roman" panose="02020603050405020304" pitchFamily="18" charset="0"/>
              </a:rPr>
              <a:t>тәсілдер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жүйесі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Қазіргі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кезде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мектеп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жасына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дейінгі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балалардың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тілін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дамытуда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мнемотехниканы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қолдану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өзекті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болып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тұр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Бұл</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мақсатты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іске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асыру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үшін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баланың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тілін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дамытуға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әртүрлі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тәсілдер</a:t>
            </a:r>
            <a:r>
              <a:rPr lang="ru-RU" sz="1600" dirty="0">
                <a:latin typeface="Times New Roman" panose="02020603050405020304" pitchFamily="18" charset="0"/>
                <a:cs typeface="Times New Roman" panose="02020603050405020304" pitchFamily="18" charset="0"/>
              </a:rPr>
              <a:t> мен </a:t>
            </a:r>
            <a:r>
              <a:rPr lang="ru-RU" sz="1600" dirty="0" err="1">
                <a:latin typeface="Times New Roman" panose="02020603050405020304" pitchFamily="18" charset="0"/>
                <a:cs typeface="Times New Roman" panose="02020603050405020304" pitchFamily="18" charset="0"/>
              </a:rPr>
              <a:t>әдістерді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қолдану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қажет</a:t>
            </a:r>
            <a:r>
              <a:rPr lang="ru-RU" sz="1600" dirty="0">
                <a:latin typeface="Times New Roman" panose="02020603050405020304" pitchFamily="18" charset="0"/>
                <a:cs typeface="Times New Roman" panose="02020603050405020304" pitchFamily="18" charset="0"/>
              </a:rPr>
              <a:t>. </a:t>
            </a:r>
            <a:endParaRPr lang="ru-RU" sz="1600" dirty="0" smtClean="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Қойылған</a:t>
            </a:r>
            <a:r>
              <a:rPr lang="ru-RU" sz="1600" dirty="0" smtClean="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мақсатты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нәтижелі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етуге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қолданылатын</a:t>
            </a:r>
            <a:r>
              <a:rPr lang="ru-RU" sz="1600" dirty="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тәсілдер</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көрнекіліктер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дидактикалық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ойындар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суреттер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буындық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кестелер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тірек-сызба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үлгілер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т.б</a:t>
            </a:r>
            <a:r>
              <a:rPr lang="ru-RU" sz="1600" dirty="0">
                <a:latin typeface="Times New Roman" panose="02020603050405020304" pitchFamily="18" charset="0"/>
                <a:cs typeface="Times New Roman" panose="02020603050405020304" pitchFamily="18" charset="0"/>
              </a:rPr>
              <a:t>.</a:t>
            </a:r>
          </a:p>
        </p:txBody>
      </p:sp>
      <p:pic>
        <p:nvPicPr>
          <p:cNvPr id="5" name="Рисунок 4"/>
          <p:cNvPicPr/>
          <p:nvPr/>
        </p:nvPicPr>
        <p:blipFill rotWithShape="1">
          <a:blip r:embed="rId3"/>
          <a:srcRect l="28387" t="22814" r="11812" b="18627"/>
          <a:stretch/>
        </p:blipFill>
        <p:spPr bwMode="auto">
          <a:xfrm>
            <a:off x="1719618" y="2423389"/>
            <a:ext cx="5804710" cy="35406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709371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139393" y="-1146607"/>
            <a:ext cx="6865214" cy="9144000"/>
          </a:xfrm>
          <a:prstGeom prst="rect">
            <a:avLst/>
          </a:prstGeom>
        </p:spPr>
      </p:pic>
      <p:sp>
        <p:nvSpPr>
          <p:cNvPr id="8" name="TextBox 7"/>
          <p:cNvSpPr txBox="1"/>
          <p:nvPr/>
        </p:nvSpPr>
        <p:spPr>
          <a:xfrm>
            <a:off x="8186689" y="141586"/>
            <a:ext cx="733527" cy="369332"/>
          </a:xfrm>
          <a:prstGeom prst="rect">
            <a:avLst/>
          </a:prstGeom>
          <a:noFill/>
        </p:spPr>
        <p:txBody>
          <a:bodyPr wrap="square" rtlCol="0">
            <a:spAutoFit/>
          </a:bodyPr>
          <a:lstStyle/>
          <a:p>
            <a:pPr algn="ctr"/>
            <a:r>
              <a:rPr lang="ru-RU" dirty="0"/>
              <a:t>2</a:t>
            </a:r>
          </a:p>
        </p:txBody>
      </p:sp>
      <p:sp>
        <p:nvSpPr>
          <p:cNvPr id="2" name="Прямоугольник 1"/>
          <p:cNvSpPr/>
          <p:nvPr/>
        </p:nvSpPr>
        <p:spPr>
          <a:xfrm>
            <a:off x="2918949" y="280085"/>
            <a:ext cx="3306098" cy="461665"/>
          </a:xfrm>
          <a:prstGeom prst="rect">
            <a:avLst/>
          </a:prstGeom>
        </p:spPr>
        <p:txBody>
          <a:bodyPr wrap="none">
            <a:spAutoFit/>
          </a:bodyPr>
          <a:lstStyle/>
          <a:p>
            <a:pPr algn="just"/>
            <a:r>
              <a:rPr lang="ru-RU" sz="2400" dirty="0" err="1">
                <a:ln w="18415" cmpd="sng">
                  <a:solidFill>
                    <a:schemeClr val="tx1"/>
                  </a:solidFill>
                  <a:prstDash val="solid"/>
                </a:ln>
                <a:solidFill>
                  <a:srgbClr val="002060"/>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Дидактикалық</a:t>
            </a:r>
            <a:r>
              <a:rPr lang="ru-RU" sz="2400" dirty="0">
                <a:ln w="18415" cmpd="sng">
                  <a:solidFill>
                    <a:schemeClr val="tx1"/>
                  </a:solidFill>
                  <a:prstDash val="solid"/>
                </a:ln>
                <a:solidFill>
                  <a:srgbClr val="002060"/>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ru-RU" sz="2400" dirty="0" err="1">
                <a:ln w="18415" cmpd="sng">
                  <a:solidFill>
                    <a:schemeClr val="tx1"/>
                  </a:solidFill>
                  <a:prstDash val="solid"/>
                </a:ln>
                <a:solidFill>
                  <a:srgbClr val="002060"/>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ойындар</a:t>
            </a:r>
            <a:endParaRPr lang="ru-RU" sz="2400" dirty="0">
              <a:ln w="18415" cmpd="sng">
                <a:solidFill>
                  <a:schemeClr val="tx1"/>
                </a:solidFill>
                <a:prstDash val="solid"/>
              </a:ln>
              <a:solidFill>
                <a:srgbClr val="002060"/>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179512" y="747378"/>
            <a:ext cx="8740704" cy="2308324"/>
          </a:xfrm>
          <a:prstGeom prst="rect">
            <a:avLst/>
          </a:prstGeom>
          <a:noFill/>
        </p:spPr>
        <p:txBody>
          <a:bodyPr wrap="square" rtlCol="0">
            <a:spAutoFit/>
          </a:bodyPr>
          <a:lstStyle/>
          <a:p>
            <a:pPr algn="ctr"/>
            <a:r>
              <a:rPr lang="kk-KZ" sz="1600" b="1" dirty="0">
                <a:latin typeface="Times New Roman" panose="02020603050405020304" pitchFamily="18" charset="0"/>
                <a:cs typeface="Times New Roman" panose="02020603050405020304" pitchFamily="18" charset="0"/>
              </a:rPr>
              <a:t>1</a:t>
            </a:r>
            <a:r>
              <a:rPr lang="ru-RU" sz="1600" b="1" dirty="0">
                <a:latin typeface="Times New Roman" panose="02020603050405020304" pitchFamily="18" charset="0"/>
                <a:cs typeface="Times New Roman" panose="02020603050405020304" pitchFamily="18" charset="0"/>
              </a:rPr>
              <a:t>.«</a:t>
            </a:r>
            <a:r>
              <a:rPr lang="ru-RU" sz="1600" b="1" dirty="0" err="1">
                <a:latin typeface="Times New Roman" panose="02020603050405020304" pitchFamily="18" charset="0"/>
                <a:cs typeface="Times New Roman" panose="02020603050405020304" pitchFamily="18" charset="0"/>
              </a:rPr>
              <a:t>Кім</a:t>
            </a:r>
            <a:r>
              <a:rPr lang="ru-RU" sz="1600" b="1" dirty="0">
                <a:latin typeface="Times New Roman" panose="02020603050405020304" pitchFamily="18" charset="0"/>
                <a:cs typeface="Times New Roman" panose="02020603050405020304" pitchFamily="18" charset="0"/>
              </a:rPr>
              <a:t> тез </a:t>
            </a:r>
            <a:r>
              <a:rPr lang="ru-RU" sz="1600" b="1" dirty="0" err="1" smtClean="0">
                <a:latin typeface="Times New Roman" panose="02020603050405020304" pitchFamily="18" charset="0"/>
                <a:cs typeface="Times New Roman" panose="02020603050405020304" pitchFamily="18" charset="0"/>
              </a:rPr>
              <a:t>жинайды</a:t>
            </a:r>
            <a:r>
              <a:rPr lang="ru-RU" sz="1600" b="1"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r>
              <a:rPr lang="ru-RU" sz="1600" b="1" dirty="0" smtClean="0">
                <a:latin typeface="Times New Roman" panose="02020603050405020304" pitchFamily="18" charset="0"/>
                <a:cs typeface="Times New Roman" panose="02020603050405020304" pitchFamily="18" charset="0"/>
              </a:rPr>
              <a:t>   </a:t>
            </a:r>
            <a:r>
              <a:rPr lang="ru-RU" sz="1600" b="1" dirty="0" err="1" smtClean="0">
                <a:latin typeface="Times New Roman" panose="02020603050405020304" pitchFamily="18" charset="0"/>
                <a:cs typeface="Times New Roman" panose="02020603050405020304" pitchFamily="18" charset="0"/>
              </a:rPr>
              <a:t>Ойын</a:t>
            </a:r>
            <a:r>
              <a:rPr lang="ru-RU" sz="1600" b="1" dirty="0" smtClean="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мақсаты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Көкөністер</a:t>
            </a:r>
            <a:r>
              <a:rPr lang="ru-RU" sz="1600" dirty="0">
                <a:latin typeface="Times New Roman" panose="02020603050405020304" pitchFamily="18" charset="0"/>
                <a:cs typeface="Times New Roman" panose="02020603050405020304" pitchFamily="18" charset="0"/>
              </a:rPr>
              <a:t> мен </a:t>
            </a:r>
            <a:r>
              <a:rPr lang="ru-RU" sz="1600" dirty="0" err="1">
                <a:latin typeface="Times New Roman" panose="02020603050405020304" pitchFamily="18" charset="0"/>
                <a:cs typeface="Times New Roman" panose="02020603050405020304" pitchFamily="18" charset="0"/>
              </a:rPr>
              <a:t>жемістерді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ажырата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білуге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үйрету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Ойынға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деген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қызығушылықтарын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арттыру</a:t>
            </a:r>
            <a:r>
              <a:rPr lang="ru-RU" sz="1600" dirty="0">
                <a:latin typeface="Times New Roman" panose="02020603050405020304" pitchFamily="18" charset="0"/>
                <a:cs typeface="Times New Roman" panose="02020603050405020304" pitchFamily="18" charset="0"/>
              </a:rPr>
              <a:t>.</a:t>
            </a:r>
          </a:p>
          <a:p>
            <a:pPr algn="just"/>
            <a:r>
              <a:rPr lang="ru-RU" sz="1600" b="1" dirty="0" smtClean="0">
                <a:latin typeface="Times New Roman" panose="02020603050405020304" pitchFamily="18" charset="0"/>
                <a:cs typeface="Times New Roman" panose="02020603050405020304" pitchFamily="18" charset="0"/>
              </a:rPr>
              <a:t>   </a:t>
            </a:r>
            <a:r>
              <a:rPr lang="ru-RU" sz="1600" b="1" dirty="0" err="1" smtClean="0">
                <a:latin typeface="Times New Roman" panose="02020603050405020304" pitchFamily="18" charset="0"/>
                <a:cs typeface="Times New Roman" panose="02020603050405020304" pitchFamily="18" charset="0"/>
              </a:rPr>
              <a:t>Ойын</a:t>
            </a:r>
            <a:r>
              <a:rPr lang="ru-RU" sz="1600" b="1" dirty="0" smtClean="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шарты</a:t>
            </a:r>
            <a:r>
              <a:rPr lang="ru-RU" sz="1600" b="1"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Тәрбиеші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балаларға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ойын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шартын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түсіндіреді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Себеттің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сыртында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алма</a:t>
            </a:r>
            <a:r>
              <a:rPr lang="ru-RU" sz="1600" dirty="0">
                <a:latin typeface="Times New Roman" panose="02020603050405020304" pitchFamily="18" charset="0"/>
                <a:cs typeface="Times New Roman" panose="02020603050405020304" pitchFamily="18" charset="0"/>
              </a:rPr>
              <a:t> мен </a:t>
            </a:r>
            <a:r>
              <a:rPr lang="ru-RU" sz="1600" dirty="0" err="1">
                <a:latin typeface="Times New Roman" panose="02020603050405020304" pitchFamily="18" charset="0"/>
                <a:cs typeface="Times New Roman" panose="02020603050405020304" pitchFamily="18" charset="0"/>
              </a:rPr>
              <a:t>қиярдың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суреті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жапсырылады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Алманың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суреті</a:t>
            </a:r>
            <a:r>
              <a:rPr lang="ru-RU" sz="1600" dirty="0">
                <a:latin typeface="Times New Roman" panose="02020603050405020304" pitchFamily="18" charset="0"/>
                <a:cs typeface="Times New Roman" panose="02020603050405020304" pitchFamily="18" charset="0"/>
              </a:rPr>
              <a:t> бар </a:t>
            </a:r>
            <a:r>
              <a:rPr lang="ru-RU" sz="1600" dirty="0" err="1">
                <a:latin typeface="Times New Roman" panose="02020603050405020304" pitchFamily="18" charset="0"/>
                <a:cs typeface="Times New Roman" panose="02020603050405020304" pitchFamily="18" charset="0"/>
              </a:rPr>
              <a:t>себетке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жемістер</a:t>
            </a:r>
            <a:r>
              <a:rPr lang="ru-RU" sz="1600" dirty="0">
                <a:latin typeface="Times New Roman" panose="02020603050405020304" pitchFamily="18" charset="0"/>
                <a:cs typeface="Times New Roman" panose="02020603050405020304" pitchFamily="18" charset="0"/>
              </a:rPr>
              <a:t>, ал </a:t>
            </a:r>
            <a:r>
              <a:rPr lang="ru-RU" sz="1600" dirty="0" err="1">
                <a:latin typeface="Times New Roman" panose="02020603050405020304" pitchFamily="18" charset="0"/>
                <a:cs typeface="Times New Roman" panose="02020603050405020304" pitchFamily="18" charset="0"/>
              </a:rPr>
              <a:t>қиярдың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суреті</a:t>
            </a:r>
            <a:r>
              <a:rPr lang="ru-RU" sz="1600" dirty="0">
                <a:latin typeface="Times New Roman" panose="02020603050405020304" pitchFamily="18" charset="0"/>
                <a:cs typeface="Times New Roman" panose="02020603050405020304" pitchFamily="18" charset="0"/>
              </a:rPr>
              <a:t> бар </a:t>
            </a:r>
            <a:r>
              <a:rPr lang="ru-RU" sz="1600" dirty="0" err="1">
                <a:latin typeface="Times New Roman" panose="02020603050405020304" pitchFamily="18" charset="0"/>
                <a:cs typeface="Times New Roman" panose="02020603050405020304" pitchFamily="18" charset="0"/>
              </a:rPr>
              <a:t>себетке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көкөністер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салынады</a:t>
            </a:r>
            <a:r>
              <a:rPr lang="ru-RU" sz="1600" dirty="0">
                <a:latin typeface="Times New Roman" panose="02020603050405020304" pitchFamily="18" charset="0"/>
                <a:cs typeface="Times New Roman" panose="02020603050405020304" pitchFamily="18" charset="0"/>
              </a:rPr>
              <a:t>.</a:t>
            </a:r>
          </a:p>
          <a:p>
            <a:pPr algn="just"/>
            <a:r>
              <a:rPr lang="ru-RU" sz="1600" dirty="0" err="1">
                <a:latin typeface="Times New Roman" panose="02020603050405020304" pitchFamily="18" charset="0"/>
                <a:cs typeface="Times New Roman" panose="02020603050405020304" pitchFamily="18" charset="0"/>
              </a:rPr>
              <a:t>Балалар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екі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топқа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бөлініп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тұрады.Тәрбиешінің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белгісі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бойынша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балалар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ойынды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бастайды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Ойын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соңында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қай</a:t>
            </a:r>
            <a:r>
              <a:rPr lang="ru-RU" sz="1600" dirty="0">
                <a:latin typeface="Times New Roman" panose="02020603050405020304" pitchFamily="18" charset="0"/>
                <a:cs typeface="Times New Roman" panose="02020603050405020304" pitchFamily="18" charset="0"/>
              </a:rPr>
              <a:t> топ тез </a:t>
            </a:r>
            <a:r>
              <a:rPr lang="ru-RU" sz="1600" dirty="0" err="1">
                <a:latin typeface="Times New Roman" panose="02020603050405020304" pitchFamily="18" charset="0"/>
                <a:cs typeface="Times New Roman" panose="02020603050405020304" pitchFamily="18" charset="0"/>
              </a:rPr>
              <a:t>әрі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дұрыс</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жинайды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сол</a:t>
            </a:r>
            <a:r>
              <a:rPr lang="ru-RU" sz="1600" dirty="0">
                <a:latin typeface="Times New Roman" panose="02020603050405020304" pitchFamily="18" charset="0"/>
                <a:cs typeface="Times New Roman" panose="02020603050405020304" pitchFamily="18" charset="0"/>
              </a:rPr>
              <a:t> топ </a:t>
            </a:r>
            <a:r>
              <a:rPr lang="ru-RU" sz="1600" dirty="0" err="1">
                <a:latin typeface="Times New Roman" panose="02020603050405020304" pitchFamily="18" charset="0"/>
                <a:cs typeface="Times New Roman" panose="02020603050405020304" pitchFamily="18" charset="0"/>
              </a:rPr>
              <a:t>марапатталады.Ойынды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топта</a:t>
            </a:r>
            <a:r>
              <a:rPr lang="ru-RU" sz="1600" dirty="0">
                <a:latin typeface="Times New Roman" panose="02020603050405020304" pitchFamily="18" charset="0"/>
                <a:cs typeface="Times New Roman" panose="02020603050405020304" pitchFamily="18" charset="0"/>
              </a:rPr>
              <a:t> я </a:t>
            </a:r>
            <a:r>
              <a:rPr lang="ru-RU" sz="1600" dirty="0" err="1">
                <a:latin typeface="Times New Roman" panose="02020603050405020304" pitchFamily="18" charset="0"/>
                <a:cs typeface="Times New Roman" panose="02020603050405020304" pitchFamily="18" charset="0"/>
              </a:rPr>
              <a:t>болмаса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аулада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ойнауға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болады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Ойын</a:t>
            </a:r>
            <a:r>
              <a:rPr lang="ru-RU" sz="1600" dirty="0">
                <a:latin typeface="Times New Roman" panose="02020603050405020304" pitchFamily="18" charset="0"/>
                <a:cs typeface="Times New Roman" panose="02020603050405020304" pitchFamily="18" charset="0"/>
              </a:rPr>
              <a:t> 4-5 </a:t>
            </a:r>
            <a:r>
              <a:rPr lang="ru-RU" sz="1600" dirty="0" err="1">
                <a:latin typeface="Times New Roman" panose="02020603050405020304" pitchFamily="18" charset="0"/>
                <a:cs typeface="Times New Roman" panose="02020603050405020304" pitchFamily="18" charset="0"/>
              </a:rPr>
              <a:t>рет</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қайталанады</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0513" y="3769824"/>
            <a:ext cx="3062969" cy="22972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3479797"/>
            <a:ext cx="2247714" cy="29969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2637" y="3419962"/>
            <a:ext cx="2247714" cy="29969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45026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566682"/>
            <a:ext cx="8544949" cy="307777"/>
          </a:xfrm>
          <a:prstGeom prst="rect">
            <a:avLst/>
          </a:prstGeom>
          <a:noFill/>
        </p:spPr>
        <p:txBody>
          <a:bodyPr wrap="square" rtlCol="0">
            <a:spAutoFit/>
          </a:bodyPr>
          <a:lstStyle/>
          <a:p>
            <a:pPr algn="just"/>
            <a:r>
              <a:rPr lang="ru-RU" sz="1400" b="1" i="1" dirty="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139393" y="-1146607"/>
            <a:ext cx="6865214" cy="9144000"/>
          </a:xfrm>
          <a:prstGeom prst="rect">
            <a:avLst/>
          </a:prstGeom>
        </p:spPr>
      </p:pic>
      <p:sp>
        <p:nvSpPr>
          <p:cNvPr id="6" name="TextBox 5"/>
          <p:cNvSpPr txBox="1"/>
          <p:nvPr/>
        </p:nvSpPr>
        <p:spPr>
          <a:xfrm>
            <a:off x="8186689" y="141586"/>
            <a:ext cx="733527" cy="369332"/>
          </a:xfrm>
          <a:prstGeom prst="rect">
            <a:avLst/>
          </a:prstGeom>
          <a:noFill/>
        </p:spPr>
        <p:txBody>
          <a:bodyPr wrap="square" rtlCol="0">
            <a:spAutoFit/>
          </a:bodyPr>
          <a:lstStyle/>
          <a:p>
            <a:pPr algn="ctr"/>
            <a:r>
              <a:rPr lang="ru-RU" dirty="0"/>
              <a:t>3</a:t>
            </a:r>
          </a:p>
        </p:txBody>
      </p:sp>
      <p:sp>
        <p:nvSpPr>
          <p:cNvPr id="2" name="Прямоугольник 1"/>
          <p:cNvSpPr/>
          <p:nvPr/>
        </p:nvSpPr>
        <p:spPr>
          <a:xfrm>
            <a:off x="201647" y="170137"/>
            <a:ext cx="8740704" cy="1323439"/>
          </a:xfrm>
          <a:prstGeom prst="rect">
            <a:avLst/>
          </a:prstGeom>
        </p:spPr>
        <p:txBody>
          <a:bodyPr wrap="square">
            <a:spAutoFit/>
          </a:bodyPr>
          <a:lstStyle/>
          <a:p>
            <a:pPr algn="ctr"/>
            <a:r>
              <a:rPr lang="kk-KZ" sz="1600" b="1" dirty="0">
                <a:latin typeface="Times New Roman" panose="02020603050405020304" pitchFamily="18" charset="0"/>
                <a:cs typeface="Times New Roman" panose="02020603050405020304" pitchFamily="18" charset="0"/>
              </a:rPr>
              <a:t>2.«Пішінді </a:t>
            </a:r>
            <a:r>
              <a:rPr lang="kk-KZ" sz="1600" b="1" dirty="0" smtClean="0">
                <a:latin typeface="Times New Roman" panose="02020603050405020304" pitchFamily="18" charset="0"/>
                <a:cs typeface="Times New Roman" panose="02020603050405020304" pitchFamily="18" charset="0"/>
              </a:rPr>
              <a:t>құрастыр»</a:t>
            </a:r>
            <a:endParaRPr lang="ru-RU" sz="1600" dirty="0">
              <a:latin typeface="Times New Roman" panose="02020603050405020304" pitchFamily="18" charset="0"/>
              <a:cs typeface="Times New Roman" panose="02020603050405020304" pitchFamily="18" charset="0"/>
            </a:endParaRPr>
          </a:p>
          <a:p>
            <a:pPr algn="just"/>
            <a:r>
              <a:rPr lang="kk-KZ" sz="1600" b="1" dirty="0" smtClean="0">
                <a:latin typeface="Times New Roman" panose="02020603050405020304" pitchFamily="18" charset="0"/>
                <a:cs typeface="Times New Roman" panose="02020603050405020304" pitchFamily="18" charset="0"/>
              </a:rPr>
              <a:t>   Ойын </a:t>
            </a:r>
            <a:r>
              <a:rPr lang="kk-KZ" sz="1600" b="1" dirty="0">
                <a:latin typeface="Times New Roman" panose="02020603050405020304" pitchFamily="18" charset="0"/>
                <a:cs typeface="Times New Roman" panose="02020603050405020304" pitchFamily="18" charset="0"/>
              </a:rPr>
              <a:t>мақсаты</a:t>
            </a:r>
            <a:r>
              <a:rPr lang="kk-KZ" sz="1600" dirty="0">
                <a:latin typeface="Times New Roman" panose="02020603050405020304" pitchFamily="18" charset="0"/>
                <a:cs typeface="Times New Roman" panose="02020603050405020304" pitchFamily="18" charset="0"/>
              </a:rPr>
              <a:t>: Түстер мен пішіндер арқылы құрастырып үйрету. Есте сақтау, көру, ажырату қабілеттерін дамыту.</a:t>
            </a:r>
            <a:endParaRPr lang="ru-RU" sz="1600" dirty="0">
              <a:latin typeface="Times New Roman" panose="02020603050405020304" pitchFamily="18" charset="0"/>
              <a:cs typeface="Times New Roman" panose="02020603050405020304" pitchFamily="18" charset="0"/>
            </a:endParaRPr>
          </a:p>
          <a:p>
            <a:pPr algn="just"/>
            <a:r>
              <a:rPr lang="kk-KZ" sz="1600" b="1" dirty="0" smtClean="0">
                <a:latin typeface="Times New Roman" panose="02020603050405020304" pitchFamily="18" charset="0"/>
                <a:cs typeface="Times New Roman" panose="02020603050405020304" pitchFamily="18" charset="0"/>
              </a:rPr>
              <a:t>   Ойын </a:t>
            </a:r>
            <a:r>
              <a:rPr lang="kk-KZ" sz="1600" b="1" dirty="0">
                <a:latin typeface="Times New Roman" panose="02020603050405020304" pitchFamily="18" charset="0"/>
                <a:cs typeface="Times New Roman" panose="02020603050405020304" pitchFamily="18" charset="0"/>
              </a:rPr>
              <a:t>шарты</a:t>
            </a:r>
            <a:r>
              <a:rPr lang="kk-KZ" sz="1600" dirty="0">
                <a:latin typeface="Times New Roman" panose="02020603050405020304" pitchFamily="18" charset="0"/>
                <a:cs typeface="Times New Roman" panose="02020603050405020304" pitchFamily="18" charset="0"/>
              </a:rPr>
              <a:t>: Балалардың алдына әр түрлі пішіндер беріледі. Ол пішіндерден суреттегі көрсетілген заттарды құрастырады. Түсі мен пішінін дұрыс ажыратулары керек.</a:t>
            </a:r>
            <a:endParaRPr lang="ru-RU" sz="16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01645" y="1412776"/>
            <a:ext cx="8718569" cy="1323439"/>
          </a:xfrm>
          <a:prstGeom prst="rect">
            <a:avLst/>
          </a:prstGeom>
        </p:spPr>
        <p:txBody>
          <a:bodyPr wrap="square">
            <a:spAutoFit/>
          </a:bodyPr>
          <a:lstStyle/>
          <a:p>
            <a:pPr algn="ctr"/>
            <a:r>
              <a:rPr lang="kk-KZ" sz="1600" b="1" dirty="0">
                <a:latin typeface="Times New Roman" panose="02020603050405020304" pitchFamily="18" charset="0"/>
                <a:cs typeface="Times New Roman" panose="02020603050405020304" pitchFamily="18" charset="0"/>
              </a:rPr>
              <a:t>3.«Артығын </a:t>
            </a:r>
            <a:r>
              <a:rPr lang="kk-KZ" sz="1600" b="1" dirty="0" smtClean="0">
                <a:latin typeface="Times New Roman" panose="02020603050405020304" pitchFamily="18" charset="0"/>
                <a:cs typeface="Times New Roman" panose="02020603050405020304" pitchFamily="18" charset="0"/>
              </a:rPr>
              <a:t>тап»</a:t>
            </a:r>
            <a:endParaRPr lang="ru-RU" sz="1600" dirty="0">
              <a:latin typeface="Times New Roman" panose="02020603050405020304" pitchFamily="18" charset="0"/>
              <a:cs typeface="Times New Roman" panose="02020603050405020304" pitchFamily="18" charset="0"/>
            </a:endParaRPr>
          </a:p>
          <a:p>
            <a:pPr algn="just"/>
            <a:r>
              <a:rPr lang="kk-KZ" sz="1600" b="1" dirty="0" smtClean="0">
                <a:latin typeface="Times New Roman" panose="02020603050405020304" pitchFamily="18" charset="0"/>
                <a:cs typeface="Times New Roman" panose="02020603050405020304" pitchFamily="18" charset="0"/>
              </a:rPr>
              <a:t>   Ойын </a:t>
            </a:r>
            <a:r>
              <a:rPr lang="kk-KZ" sz="1600" b="1" dirty="0">
                <a:latin typeface="Times New Roman" panose="02020603050405020304" pitchFamily="18" charset="0"/>
                <a:cs typeface="Times New Roman" panose="02020603050405020304" pitchFamily="18" charset="0"/>
              </a:rPr>
              <a:t>мақсаты</a:t>
            </a:r>
            <a:r>
              <a:rPr lang="kk-KZ" sz="1600" dirty="0">
                <a:latin typeface="Times New Roman" panose="02020603050405020304" pitchFamily="18" charset="0"/>
                <a:cs typeface="Times New Roman" panose="02020603050405020304" pitchFamily="18" charset="0"/>
              </a:rPr>
              <a:t>: Тіл байлықтарын, сөздік қорларын молайту. Тапқырлық қабілеттерін дамытып, ойынға деген қызығушылықтарын дамыту.</a:t>
            </a:r>
            <a:endParaRPr lang="ru-RU" sz="1600" dirty="0">
              <a:latin typeface="Times New Roman" panose="02020603050405020304" pitchFamily="18" charset="0"/>
              <a:cs typeface="Times New Roman" panose="02020603050405020304" pitchFamily="18" charset="0"/>
            </a:endParaRPr>
          </a:p>
          <a:p>
            <a:pPr algn="just"/>
            <a:r>
              <a:rPr lang="kk-KZ" sz="1600" b="1" dirty="0" smtClean="0">
                <a:latin typeface="Times New Roman" panose="02020603050405020304" pitchFamily="18" charset="0"/>
                <a:cs typeface="Times New Roman" panose="02020603050405020304" pitchFamily="18" charset="0"/>
              </a:rPr>
              <a:t>   Ойын </a:t>
            </a:r>
            <a:r>
              <a:rPr lang="kk-KZ" sz="1600" b="1" dirty="0">
                <a:latin typeface="Times New Roman" panose="02020603050405020304" pitchFamily="18" charset="0"/>
                <a:cs typeface="Times New Roman" panose="02020603050405020304" pitchFamily="18" charset="0"/>
              </a:rPr>
              <a:t>шарты</a:t>
            </a:r>
            <a:r>
              <a:rPr lang="kk-KZ" sz="1600" dirty="0">
                <a:latin typeface="Times New Roman" panose="02020603050405020304" pitchFamily="18" charset="0"/>
                <a:cs typeface="Times New Roman" panose="02020603050405020304" pitchFamily="18" charset="0"/>
              </a:rPr>
              <a:t>: Балалардың алдына аңдардың суреті бар конверт таратылады.Балалар суретті алып ненің артық екенін ажыратып табулары керек.</a:t>
            </a:r>
            <a:endParaRPr lang="ru-RU" sz="16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546" y="3151525"/>
            <a:ext cx="4032448" cy="30243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0929" y="3120460"/>
            <a:ext cx="4032448" cy="30243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9681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566682"/>
            <a:ext cx="8544949" cy="307777"/>
          </a:xfrm>
          <a:prstGeom prst="rect">
            <a:avLst/>
          </a:prstGeom>
          <a:noFill/>
        </p:spPr>
        <p:txBody>
          <a:bodyPr wrap="square" rtlCol="0">
            <a:spAutoFit/>
          </a:bodyPr>
          <a:lstStyle/>
          <a:p>
            <a:pPr algn="just"/>
            <a:r>
              <a:rPr lang="ru-RU" sz="1400" b="1" i="1" dirty="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139393" y="-1146607"/>
            <a:ext cx="6865214" cy="9144000"/>
          </a:xfrm>
          <a:prstGeom prst="rect">
            <a:avLst/>
          </a:prstGeom>
        </p:spPr>
      </p:pic>
      <p:sp>
        <p:nvSpPr>
          <p:cNvPr id="7" name="TextBox 6"/>
          <p:cNvSpPr txBox="1"/>
          <p:nvPr/>
        </p:nvSpPr>
        <p:spPr>
          <a:xfrm>
            <a:off x="8186689" y="141586"/>
            <a:ext cx="733527" cy="369332"/>
          </a:xfrm>
          <a:prstGeom prst="rect">
            <a:avLst/>
          </a:prstGeom>
          <a:noFill/>
        </p:spPr>
        <p:txBody>
          <a:bodyPr wrap="square" rtlCol="0">
            <a:spAutoFit/>
          </a:bodyPr>
          <a:lstStyle/>
          <a:p>
            <a:pPr algn="ctr"/>
            <a:r>
              <a:rPr lang="ru-RU" dirty="0"/>
              <a:t>4</a:t>
            </a:r>
          </a:p>
        </p:txBody>
      </p:sp>
      <p:sp>
        <p:nvSpPr>
          <p:cNvPr id="2" name="Прямоугольник 1"/>
          <p:cNvSpPr/>
          <p:nvPr/>
        </p:nvSpPr>
        <p:spPr>
          <a:xfrm>
            <a:off x="179512" y="141681"/>
            <a:ext cx="8740704" cy="1569660"/>
          </a:xfrm>
          <a:prstGeom prst="rect">
            <a:avLst/>
          </a:prstGeom>
        </p:spPr>
        <p:txBody>
          <a:bodyPr wrap="square">
            <a:spAutoFit/>
          </a:bodyPr>
          <a:lstStyle/>
          <a:p>
            <a:pPr algn="ctr"/>
            <a:r>
              <a:rPr lang="kk-KZ" sz="1600" b="1" dirty="0">
                <a:latin typeface="Times New Roman" panose="02020603050405020304" pitchFamily="18" charset="0"/>
                <a:cs typeface="Times New Roman" panose="02020603050405020304" pitchFamily="18" charset="0"/>
              </a:rPr>
              <a:t>4.«Тез жауап </a:t>
            </a:r>
            <a:r>
              <a:rPr lang="kk-KZ" sz="1600" b="1" dirty="0" smtClean="0">
                <a:latin typeface="Times New Roman" panose="02020603050405020304" pitchFamily="18" charset="0"/>
                <a:cs typeface="Times New Roman" panose="02020603050405020304" pitchFamily="18" charset="0"/>
              </a:rPr>
              <a:t>бер»</a:t>
            </a:r>
            <a:endParaRPr lang="ru-RU" sz="1600" dirty="0">
              <a:latin typeface="Times New Roman" panose="02020603050405020304" pitchFamily="18" charset="0"/>
              <a:cs typeface="Times New Roman" panose="02020603050405020304" pitchFamily="18" charset="0"/>
            </a:endParaRPr>
          </a:p>
          <a:p>
            <a:pPr algn="just"/>
            <a:r>
              <a:rPr lang="kk-KZ" sz="1600" b="1" dirty="0" smtClean="0">
                <a:latin typeface="Times New Roman" panose="02020603050405020304" pitchFamily="18" charset="0"/>
                <a:cs typeface="Times New Roman" panose="02020603050405020304" pitchFamily="18" charset="0"/>
              </a:rPr>
              <a:t>   Ойын </a:t>
            </a:r>
            <a:r>
              <a:rPr lang="kk-KZ" sz="1600" b="1" dirty="0">
                <a:latin typeface="Times New Roman" panose="02020603050405020304" pitchFamily="18" charset="0"/>
                <a:cs typeface="Times New Roman" panose="02020603050405020304" pitchFamily="18" charset="0"/>
              </a:rPr>
              <a:t>мақсаты</a:t>
            </a:r>
            <a:r>
              <a:rPr lang="kk-KZ" sz="1600" dirty="0">
                <a:latin typeface="Times New Roman" panose="02020603050405020304" pitchFamily="18" charset="0"/>
                <a:cs typeface="Times New Roman" panose="02020603050405020304" pitchFamily="18" charset="0"/>
              </a:rPr>
              <a:t>: Түстерді, пішіндерді, сапасын дұрыс атай білуге дағдыландыру.</a:t>
            </a:r>
            <a:endParaRPr lang="ru-RU" sz="1600" dirty="0">
              <a:latin typeface="Times New Roman" panose="02020603050405020304" pitchFamily="18" charset="0"/>
              <a:cs typeface="Times New Roman" panose="02020603050405020304" pitchFamily="18" charset="0"/>
            </a:endParaRPr>
          </a:p>
          <a:p>
            <a:pPr algn="just"/>
            <a:r>
              <a:rPr lang="kk-KZ" sz="1600" b="1" dirty="0" smtClean="0">
                <a:latin typeface="Times New Roman" panose="02020603050405020304" pitchFamily="18" charset="0"/>
                <a:cs typeface="Times New Roman" panose="02020603050405020304" pitchFamily="18" charset="0"/>
              </a:rPr>
              <a:t>   Ойын </a:t>
            </a:r>
            <a:r>
              <a:rPr lang="kk-KZ" sz="1600" b="1" dirty="0">
                <a:latin typeface="Times New Roman" panose="02020603050405020304" pitchFamily="18" charset="0"/>
                <a:cs typeface="Times New Roman" panose="02020603050405020304" pitchFamily="18" charset="0"/>
              </a:rPr>
              <a:t>шарты</a:t>
            </a:r>
            <a:r>
              <a:rPr lang="kk-KZ" sz="1600" dirty="0">
                <a:latin typeface="Times New Roman" panose="02020603050405020304" pitchFamily="18" charset="0"/>
                <a:cs typeface="Times New Roman" panose="02020603050405020304" pitchFamily="18" charset="0"/>
              </a:rPr>
              <a:t>: Балалар шеңберде тұрады, допты кім қағып алады сол бала заттың аты мен түсін айтып допты келесі балаға лақтырады. «Жасыл»- жапырақ, «көк»- аспан, «сары»- күн, «қызыл»- гүл, «ағаш»- отырғыш, «тас»- үй, «темір»- қасық т. б. Ойынды үйренгесін тапсырманы күрделендіруге болады. Бір сөзбен жауап бермей екі,үш сөзбен жауап беруге болады.</a:t>
            </a:r>
            <a:endParaRPr lang="ru-RU" sz="16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52731" y="1711341"/>
            <a:ext cx="8740704" cy="1815882"/>
          </a:xfrm>
          <a:prstGeom prst="rect">
            <a:avLst/>
          </a:prstGeom>
        </p:spPr>
        <p:txBody>
          <a:bodyPr wrap="square">
            <a:spAutoFit/>
          </a:bodyPr>
          <a:lstStyle/>
          <a:p>
            <a:pPr algn="ctr"/>
            <a:r>
              <a:rPr lang="kk-KZ" sz="1600" b="1" dirty="0">
                <a:latin typeface="Times New Roman" panose="02020603050405020304" pitchFamily="18" charset="0"/>
                <a:cs typeface="Times New Roman" panose="02020603050405020304" pitchFamily="18" charset="0"/>
              </a:rPr>
              <a:t>5.«Ненің төлі жоқ?»</a:t>
            </a:r>
            <a:endParaRPr lang="ru-RU" sz="1600" dirty="0">
              <a:latin typeface="Times New Roman" panose="02020603050405020304" pitchFamily="18" charset="0"/>
              <a:cs typeface="Times New Roman" panose="02020603050405020304" pitchFamily="18" charset="0"/>
            </a:endParaRPr>
          </a:p>
          <a:p>
            <a:pPr algn="just"/>
            <a:r>
              <a:rPr lang="kk-KZ" sz="1600" b="1" dirty="0" smtClean="0">
                <a:latin typeface="Times New Roman" panose="02020603050405020304" pitchFamily="18" charset="0"/>
                <a:cs typeface="Times New Roman" panose="02020603050405020304" pitchFamily="18" charset="0"/>
              </a:rPr>
              <a:t>   Мақсаты</a:t>
            </a:r>
            <a:r>
              <a:rPr lang="kk-KZ" sz="1600" b="1" dirty="0">
                <a:latin typeface="Times New Roman" panose="02020603050405020304" pitchFamily="18" charset="0"/>
                <a:cs typeface="Times New Roman" panose="02020603050405020304" pitchFamily="18" charset="0"/>
              </a:rPr>
              <a:t>:</a:t>
            </a:r>
            <a:r>
              <a:rPr lang="kk-KZ" sz="1600" dirty="0">
                <a:latin typeface="Times New Roman" panose="02020603050405020304" pitchFamily="18" charset="0"/>
                <a:cs typeface="Times New Roman" panose="02020603050405020304" pitchFamily="18" charset="0"/>
              </a:rPr>
              <a:t> Үй жануарларын ажырата білуге, оларды төлдерін ажырата білуге, жануарларды күте білуге, қамқорлыққа ала білуге тәрбиелеу.</a:t>
            </a:r>
            <a:endParaRPr lang="ru-RU" sz="1600" dirty="0">
              <a:latin typeface="Times New Roman" panose="02020603050405020304" pitchFamily="18" charset="0"/>
              <a:cs typeface="Times New Roman" panose="02020603050405020304" pitchFamily="18" charset="0"/>
            </a:endParaRPr>
          </a:p>
          <a:p>
            <a:pPr algn="just"/>
            <a:r>
              <a:rPr lang="kk-KZ" sz="1600" b="1" dirty="0" smtClean="0">
                <a:latin typeface="Times New Roman" panose="02020603050405020304" pitchFamily="18" charset="0"/>
                <a:cs typeface="Times New Roman" panose="02020603050405020304" pitchFamily="18" charset="0"/>
              </a:rPr>
              <a:t>   Ойын </a:t>
            </a:r>
            <a:r>
              <a:rPr lang="kk-KZ" sz="1600" b="1" dirty="0">
                <a:latin typeface="Times New Roman" panose="02020603050405020304" pitchFamily="18" charset="0"/>
                <a:cs typeface="Times New Roman" panose="02020603050405020304" pitchFamily="18" charset="0"/>
              </a:rPr>
              <a:t>ережесі:</a:t>
            </a:r>
            <a:r>
              <a:rPr lang="kk-KZ" sz="1600" dirty="0">
                <a:latin typeface="Times New Roman" panose="02020603050405020304" pitchFamily="18" charset="0"/>
                <a:cs typeface="Times New Roman" panose="02020603050405020304" pitchFamily="18" charset="0"/>
              </a:rPr>
              <a:t> Ойыншық үй жануарлары үстел үстінде тұру керек.Балалар ойыншықтарды мұқият қарап алады.Тәрбиешінің белгісі бойынша көздерін жұмады, сол кезде тәрбиеші үй жануарларын бір төлін тығып тастайды.Тәрбиеші  ненің төлі жоқ деп сұрайды?.Балалар жауап беру керек.Ойын бірнеше рет жалғастырылады.</a:t>
            </a:r>
            <a:r>
              <a:rPr lang="kk-KZ" sz="1600" b="1" dirty="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2975" y="3467913"/>
            <a:ext cx="4518048" cy="3049682"/>
          </a:xfrm>
          <a:prstGeom prst="rect">
            <a:avLst/>
          </a:prstGeom>
          <a:ln>
            <a:noFill/>
          </a:ln>
          <a:effectLst>
            <a:softEdge rad="112500"/>
          </a:effectLst>
        </p:spPr>
      </p:pic>
    </p:spTree>
    <p:extLst>
      <p:ext uri="{BB962C8B-B14F-4D97-AF65-F5344CB8AC3E}">
        <p14:creationId xmlns:p14="http://schemas.microsoft.com/office/powerpoint/2010/main" val="128213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566682"/>
            <a:ext cx="8544949" cy="307777"/>
          </a:xfrm>
          <a:prstGeom prst="rect">
            <a:avLst/>
          </a:prstGeom>
          <a:noFill/>
        </p:spPr>
        <p:txBody>
          <a:bodyPr wrap="square" rtlCol="0">
            <a:spAutoFit/>
          </a:bodyPr>
          <a:lstStyle/>
          <a:p>
            <a:pPr algn="just"/>
            <a:r>
              <a:rPr lang="ru-RU" sz="1400" b="1" i="1" dirty="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139393" y="-1146607"/>
            <a:ext cx="6865214" cy="9144000"/>
          </a:xfrm>
          <a:prstGeom prst="rect">
            <a:avLst/>
          </a:prstGeom>
        </p:spPr>
      </p:pic>
      <p:sp>
        <p:nvSpPr>
          <p:cNvPr id="9" name="TextBox 8"/>
          <p:cNvSpPr txBox="1"/>
          <p:nvPr/>
        </p:nvSpPr>
        <p:spPr>
          <a:xfrm>
            <a:off x="8186689" y="141586"/>
            <a:ext cx="733527" cy="369332"/>
          </a:xfrm>
          <a:prstGeom prst="rect">
            <a:avLst/>
          </a:prstGeom>
          <a:noFill/>
        </p:spPr>
        <p:txBody>
          <a:bodyPr wrap="square" rtlCol="0">
            <a:spAutoFit/>
          </a:bodyPr>
          <a:lstStyle/>
          <a:p>
            <a:pPr algn="ctr"/>
            <a:r>
              <a:rPr lang="ru-RU" dirty="0"/>
              <a:t>5</a:t>
            </a:r>
          </a:p>
        </p:txBody>
      </p:sp>
      <p:sp>
        <p:nvSpPr>
          <p:cNvPr id="2" name="Прямоугольник 1"/>
          <p:cNvSpPr/>
          <p:nvPr/>
        </p:nvSpPr>
        <p:spPr>
          <a:xfrm>
            <a:off x="755576" y="505093"/>
            <a:ext cx="4572000" cy="3539430"/>
          </a:xfrm>
          <a:prstGeom prst="rect">
            <a:avLst/>
          </a:prstGeom>
        </p:spPr>
        <p:txBody>
          <a:bodyPr>
            <a:spAutoFit/>
          </a:bodyPr>
          <a:lstStyle/>
          <a:p>
            <a:r>
              <a:rPr lang="kk-KZ" sz="1400" b="1" dirty="0">
                <a:latin typeface="Times New Roman" panose="02020603050405020304" pitchFamily="18" charset="0"/>
                <a:cs typeface="Times New Roman" panose="02020603050405020304" pitchFamily="18" charset="0"/>
              </a:rPr>
              <a:t>Көктем </a:t>
            </a:r>
            <a:r>
              <a:rPr lang="ru-RU" sz="1400" b="1" dirty="0">
                <a:latin typeface="Times New Roman" panose="02020603050405020304" pitchFamily="18" charset="0"/>
                <a:cs typeface="Times New Roman" panose="02020603050405020304" pitchFamily="18" charset="0"/>
              </a:rPr>
              <a:t>-</a:t>
            </a:r>
            <a:r>
              <a:rPr lang="kk-KZ" sz="1400" b="1" dirty="0">
                <a:latin typeface="Times New Roman" panose="02020603050405020304" pitchFamily="18" charset="0"/>
                <a:cs typeface="Times New Roman" panose="02020603050405020304" pitchFamily="18" charset="0"/>
              </a:rPr>
              <a:t> весна </a:t>
            </a:r>
            <a:endParaRPr lang="ru-RU" sz="1400" b="1" dirty="0">
              <a:latin typeface="Times New Roman" panose="02020603050405020304" pitchFamily="18" charset="0"/>
              <a:cs typeface="Times New Roman" panose="02020603050405020304" pitchFamily="18" charset="0"/>
            </a:endParaRPr>
          </a:p>
          <a:p>
            <a:r>
              <a:rPr lang="kk-KZ" sz="1400" b="1" dirty="0" smtClean="0">
                <a:latin typeface="Times New Roman" panose="02020603050405020304" pitchFamily="18" charset="0"/>
                <a:cs typeface="Times New Roman" panose="02020603050405020304" pitchFamily="18" charset="0"/>
              </a:rPr>
              <a:t>Табиғат </a:t>
            </a:r>
            <a:r>
              <a:rPr lang="ru-RU" sz="1400" b="1" dirty="0" smtClean="0">
                <a:latin typeface="Times New Roman" panose="02020603050405020304" pitchFamily="18" charset="0"/>
                <a:cs typeface="Times New Roman" panose="02020603050405020304" pitchFamily="18" charset="0"/>
              </a:rPr>
              <a:t>- </a:t>
            </a:r>
            <a:r>
              <a:rPr lang="kk-KZ" sz="1400" b="1" dirty="0" smtClean="0">
                <a:latin typeface="Times New Roman" panose="02020603050405020304" pitchFamily="18" charset="0"/>
                <a:cs typeface="Times New Roman" panose="02020603050405020304" pitchFamily="18" charset="0"/>
              </a:rPr>
              <a:t>природа</a:t>
            </a:r>
            <a:endParaRPr lang="ru-RU" sz="1400" b="1" dirty="0">
              <a:latin typeface="Times New Roman" panose="02020603050405020304" pitchFamily="18" charset="0"/>
              <a:cs typeface="Times New Roman" panose="02020603050405020304" pitchFamily="18" charset="0"/>
            </a:endParaRPr>
          </a:p>
          <a:p>
            <a:r>
              <a:rPr lang="kk-KZ" sz="1400" b="1" dirty="0" smtClean="0">
                <a:latin typeface="Times New Roman" panose="02020603050405020304" pitchFamily="18" charset="0"/>
                <a:cs typeface="Times New Roman" panose="02020603050405020304" pitchFamily="18" charset="0"/>
              </a:rPr>
              <a:t>Жаңбыр </a:t>
            </a:r>
            <a:r>
              <a:rPr lang="ru-RU" sz="1400" b="1" dirty="0" smtClean="0">
                <a:latin typeface="Times New Roman" panose="02020603050405020304" pitchFamily="18" charset="0"/>
                <a:cs typeface="Times New Roman" panose="02020603050405020304" pitchFamily="18" charset="0"/>
              </a:rPr>
              <a:t>- </a:t>
            </a:r>
            <a:r>
              <a:rPr lang="kk-KZ" sz="1400" b="1" dirty="0" smtClean="0">
                <a:latin typeface="Times New Roman" panose="02020603050405020304" pitchFamily="18" charset="0"/>
                <a:cs typeface="Times New Roman" panose="02020603050405020304" pitchFamily="18" charset="0"/>
              </a:rPr>
              <a:t>дождь</a:t>
            </a:r>
            <a:endParaRPr lang="ru-RU" sz="1400" b="1" dirty="0">
              <a:latin typeface="Times New Roman" panose="02020603050405020304" pitchFamily="18" charset="0"/>
              <a:cs typeface="Times New Roman" panose="02020603050405020304" pitchFamily="18" charset="0"/>
            </a:endParaRPr>
          </a:p>
          <a:p>
            <a:r>
              <a:rPr lang="kk-KZ" sz="1400" b="1" dirty="0">
                <a:latin typeface="Times New Roman" panose="02020603050405020304" pitchFamily="18" charset="0"/>
                <a:cs typeface="Times New Roman" panose="02020603050405020304" pitchFamily="18" charset="0"/>
              </a:rPr>
              <a:t>Кемпірқосақ - </a:t>
            </a:r>
            <a:r>
              <a:rPr lang="kk-KZ" sz="1400" b="1" dirty="0" smtClean="0">
                <a:latin typeface="Times New Roman" panose="02020603050405020304" pitchFamily="18" charset="0"/>
                <a:cs typeface="Times New Roman" panose="02020603050405020304" pitchFamily="18" charset="0"/>
              </a:rPr>
              <a:t>радуга</a:t>
            </a:r>
            <a:endParaRPr lang="ru-RU" sz="1400" b="1" dirty="0">
              <a:latin typeface="Times New Roman" panose="02020603050405020304" pitchFamily="18" charset="0"/>
              <a:cs typeface="Times New Roman" panose="02020603050405020304" pitchFamily="18" charset="0"/>
            </a:endParaRPr>
          </a:p>
          <a:p>
            <a:r>
              <a:rPr lang="kk-KZ" sz="1400" b="1" dirty="0" smtClean="0">
                <a:latin typeface="Times New Roman" panose="02020603050405020304" pitchFamily="18" charset="0"/>
                <a:cs typeface="Times New Roman" panose="02020603050405020304" pitchFamily="18" charset="0"/>
              </a:rPr>
              <a:t>Ериді - </a:t>
            </a:r>
            <a:r>
              <a:rPr lang="kk-KZ" sz="1400" b="1" dirty="0">
                <a:latin typeface="Times New Roman" panose="02020603050405020304" pitchFamily="18" charset="0"/>
                <a:cs typeface="Times New Roman" panose="02020603050405020304" pitchFamily="18" charset="0"/>
              </a:rPr>
              <a:t>тает</a:t>
            </a:r>
            <a:endParaRPr lang="ru-RU" sz="1400" b="1" dirty="0">
              <a:latin typeface="Times New Roman" panose="02020603050405020304" pitchFamily="18" charset="0"/>
              <a:cs typeface="Times New Roman" panose="02020603050405020304" pitchFamily="18" charset="0"/>
            </a:endParaRPr>
          </a:p>
          <a:p>
            <a:r>
              <a:rPr lang="kk-KZ" sz="1400" b="1" dirty="0">
                <a:latin typeface="Times New Roman" panose="02020603050405020304" pitchFamily="18" charset="0"/>
                <a:cs typeface="Times New Roman" panose="02020603050405020304" pitchFamily="18" charset="0"/>
              </a:rPr>
              <a:t>Шөп - трава</a:t>
            </a:r>
            <a:endParaRPr lang="ru-RU" sz="1400" b="1" dirty="0">
              <a:latin typeface="Times New Roman" panose="02020603050405020304" pitchFamily="18" charset="0"/>
              <a:cs typeface="Times New Roman" panose="02020603050405020304" pitchFamily="18" charset="0"/>
            </a:endParaRPr>
          </a:p>
          <a:p>
            <a:r>
              <a:rPr lang="kk-KZ" sz="1400" b="1" dirty="0">
                <a:latin typeface="Times New Roman" panose="02020603050405020304" pitchFamily="18" charset="0"/>
                <a:cs typeface="Times New Roman" panose="02020603050405020304" pitchFamily="18" charset="0"/>
              </a:rPr>
              <a:t>Ағаш - дерево</a:t>
            </a:r>
            <a:endParaRPr lang="ru-RU" sz="1400" b="1" dirty="0">
              <a:latin typeface="Times New Roman" panose="02020603050405020304" pitchFamily="18" charset="0"/>
              <a:cs typeface="Times New Roman" panose="02020603050405020304" pitchFamily="18" charset="0"/>
            </a:endParaRPr>
          </a:p>
          <a:p>
            <a:r>
              <a:rPr lang="kk-KZ" sz="1400" b="1" dirty="0">
                <a:latin typeface="Times New Roman" panose="02020603050405020304" pitchFamily="18" charset="0"/>
                <a:cs typeface="Times New Roman" panose="02020603050405020304" pitchFamily="18" charset="0"/>
              </a:rPr>
              <a:t>Құс - птица</a:t>
            </a:r>
            <a:endParaRPr lang="ru-RU" sz="1400" b="1" dirty="0">
              <a:latin typeface="Times New Roman" panose="02020603050405020304" pitchFamily="18" charset="0"/>
              <a:cs typeface="Times New Roman" panose="02020603050405020304" pitchFamily="18" charset="0"/>
            </a:endParaRPr>
          </a:p>
          <a:p>
            <a:r>
              <a:rPr lang="kk-KZ" sz="1400" b="1" dirty="0">
                <a:latin typeface="Times New Roman" panose="02020603050405020304" pitchFamily="18" charset="0"/>
                <a:cs typeface="Times New Roman" panose="02020603050405020304" pitchFamily="18" charset="0"/>
              </a:rPr>
              <a:t>Гүлденеді - цветет</a:t>
            </a:r>
            <a:endParaRPr lang="ru-RU" sz="1400" b="1" dirty="0">
              <a:latin typeface="Times New Roman" panose="02020603050405020304" pitchFamily="18" charset="0"/>
              <a:cs typeface="Times New Roman" panose="02020603050405020304" pitchFamily="18" charset="0"/>
            </a:endParaRPr>
          </a:p>
          <a:p>
            <a:r>
              <a:rPr lang="kk-KZ" sz="1400" b="1" dirty="0">
                <a:latin typeface="Times New Roman" panose="02020603050405020304" pitchFamily="18" charset="0"/>
                <a:cs typeface="Times New Roman" panose="02020603050405020304" pitchFamily="18" charset="0"/>
              </a:rPr>
              <a:t>Мұз</a:t>
            </a:r>
            <a:r>
              <a:rPr lang="ru-RU" sz="1400" b="1" dirty="0">
                <a:latin typeface="Times New Roman" panose="02020603050405020304" pitchFamily="18" charset="0"/>
                <a:cs typeface="Times New Roman" panose="02020603050405020304" pitchFamily="18" charset="0"/>
              </a:rPr>
              <a:t> -</a:t>
            </a:r>
            <a:r>
              <a:rPr lang="kk-KZ" sz="1400" b="1" dirty="0">
                <a:latin typeface="Times New Roman" panose="02020603050405020304" pitchFamily="18" charset="0"/>
                <a:cs typeface="Times New Roman" panose="02020603050405020304" pitchFamily="18" charset="0"/>
              </a:rPr>
              <a:t> лед</a:t>
            </a:r>
            <a:endParaRPr lang="ru-RU" sz="1400" b="1" dirty="0">
              <a:latin typeface="Times New Roman" panose="02020603050405020304" pitchFamily="18" charset="0"/>
              <a:cs typeface="Times New Roman" panose="02020603050405020304" pitchFamily="18" charset="0"/>
            </a:endParaRPr>
          </a:p>
          <a:p>
            <a:r>
              <a:rPr lang="kk-KZ" sz="1400" b="1" dirty="0">
                <a:latin typeface="Times New Roman" panose="02020603050405020304" pitchFamily="18" charset="0"/>
                <a:cs typeface="Times New Roman" panose="02020603050405020304" pitchFamily="18" charset="0"/>
              </a:rPr>
              <a:t>Жел </a:t>
            </a:r>
            <a:r>
              <a:rPr lang="ru-RU" sz="1400" b="1" dirty="0" smtClean="0">
                <a:latin typeface="Times New Roman" panose="02020603050405020304" pitchFamily="18" charset="0"/>
                <a:cs typeface="Times New Roman" panose="02020603050405020304" pitchFamily="18" charset="0"/>
              </a:rPr>
              <a:t>- </a:t>
            </a:r>
            <a:r>
              <a:rPr lang="kk-KZ" sz="1400" b="1" dirty="0" smtClean="0">
                <a:latin typeface="Times New Roman" panose="02020603050405020304" pitchFamily="18" charset="0"/>
                <a:cs typeface="Times New Roman" panose="02020603050405020304" pitchFamily="18" charset="0"/>
              </a:rPr>
              <a:t>ветер</a:t>
            </a:r>
            <a:endParaRPr lang="ru-RU" sz="1400" b="1" dirty="0">
              <a:latin typeface="Times New Roman" panose="02020603050405020304" pitchFamily="18" charset="0"/>
              <a:cs typeface="Times New Roman" panose="02020603050405020304" pitchFamily="18" charset="0"/>
            </a:endParaRPr>
          </a:p>
          <a:p>
            <a:r>
              <a:rPr lang="kk-KZ" sz="1400" b="1" dirty="0">
                <a:latin typeface="Times New Roman" panose="02020603050405020304" pitchFamily="18" charset="0"/>
                <a:cs typeface="Times New Roman" panose="02020603050405020304" pitchFamily="18" charset="0"/>
              </a:rPr>
              <a:t>Өседі</a:t>
            </a:r>
            <a:r>
              <a:rPr lang="ru-RU" sz="1400" b="1" dirty="0">
                <a:latin typeface="Times New Roman" panose="02020603050405020304" pitchFamily="18" charset="0"/>
                <a:cs typeface="Times New Roman" panose="02020603050405020304" pitchFamily="18" charset="0"/>
              </a:rPr>
              <a:t> -</a:t>
            </a:r>
            <a:r>
              <a:rPr lang="kk-KZ" sz="1400" b="1" dirty="0">
                <a:latin typeface="Times New Roman" panose="02020603050405020304" pitchFamily="18" charset="0"/>
                <a:cs typeface="Times New Roman" panose="02020603050405020304" pitchFamily="18" charset="0"/>
              </a:rPr>
              <a:t> растет</a:t>
            </a:r>
            <a:endParaRPr lang="ru-RU" sz="1400" b="1" dirty="0">
              <a:latin typeface="Times New Roman" panose="02020603050405020304" pitchFamily="18" charset="0"/>
              <a:cs typeface="Times New Roman" panose="02020603050405020304" pitchFamily="18" charset="0"/>
            </a:endParaRPr>
          </a:p>
          <a:p>
            <a:r>
              <a:rPr lang="kk-KZ" sz="1400" b="1" dirty="0">
                <a:latin typeface="Times New Roman" panose="02020603050405020304" pitchFamily="18" charset="0"/>
                <a:cs typeface="Times New Roman" panose="02020603050405020304" pitchFamily="18" charset="0"/>
              </a:rPr>
              <a:t>Шуақты </a:t>
            </a:r>
            <a:r>
              <a:rPr lang="ru-RU" sz="1400" b="1" dirty="0">
                <a:latin typeface="Times New Roman" panose="02020603050405020304" pitchFamily="18" charset="0"/>
                <a:cs typeface="Times New Roman" panose="02020603050405020304" pitchFamily="18" charset="0"/>
              </a:rPr>
              <a:t>-</a:t>
            </a:r>
            <a:r>
              <a:rPr lang="kk-KZ" sz="1400" b="1" dirty="0">
                <a:latin typeface="Times New Roman" panose="02020603050405020304" pitchFamily="18" charset="0"/>
                <a:cs typeface="Times New Roman" panose="02020603050405020304" pitchFamily="18" charset="0"/>
              </a:rPr>
              <a:t> солнечный</a:t>
            </a:r>
            <a:endParaRPr lang="ru-RU" sz="1400" b="1" dirty="0">
              <a:latin typeface="Times New Roman" panose="02020603050405020304" pitchFamily="18" charset="0"/>
              <a:cs typeface="Times New Roman" panose="02020603050405020304" pitchFamily="18" charset="0"/>
            </a:endParaRPr>
          </a:p>
          <a:p>
            <a:r>
              <a:rPr lang="kk-KZ" sz="1400" b="1" dirty="0">
                <a:latin typeface="Times New Roman" panose="02020603050405020304" pitchFamily="18" charset="0"/>
                <a:cs typeface="Times New Roman" panose="02020603050405020304" pitchFamily="18" charset="0"/>
              </a:rPr>
              <a:t>Ағаш бүршіктенеді </a:t>
            </a:r>
            <a:r>
              <a:rPr lang="ru-RU" sz="1400" b="1" dirty="0">
                <a:latin typeface="Times New Roman" panose="02020603050405020304" pitchFamily="18" charset="0"/>
                <a:cs typeface="Times New Roman" panose="02020603050405020304" pitchFamily="18" charset="0"/>
              </a:rPr>
              <a:t>-</a:t>
            </a:r>
            <a:r>
              <a:rPr lang="kk-KZ" sz="1400" b="1" dirty="0">
                <a:latin typeface="Times New Roman" panose="02020603050405020304" pitchFamily="18" charset="0"/>
                <a:cs typeface="Times New Roman" panose="02020603050405020304" pitchFamily="18" charset="0"/>
              </a:rPr>
              <a:t> дерево расцветет</a:t>
            </a:r>
            <a:endParaRPr lang="ru-RU" sz="1400" b="1" dirty="0">
              <a:latin typeface="Times New Roman" panose="02020603050405020304" pitchFamily="18" charset="0"/>
              <a:cs typeface="Times New Roman" panose="02020603050405020304" pitchFamily="18" charset="0"/>
            </a:endParaRPr>
          </a:p>
          <a:p>
            <a:r>
              <a:rPr lang="kk-KZ" sz="1400" b="1" dirty="0">
                <a:latin typeface="Times New Roman" panose="02020603050405020304" pitchFamily="18" charset="0"/>
                <a:cs typeface="Times New Roman" panose="02020603050405020304" pitchFamily="18" charset="0"/>
              </a:rPr>
              <a:t>Жылы </a:t>
            </a:r>
            <a:r>
              <a:rPr lang="ru-RU" sz="1400" b="1" dirty="0" smtClean="0">
                <a:latin typeface="Times New Roman" panose="02020603050405020304" pitchFamily="18" charset="0"/>
                <a:cs typeface="Times New Roman" panose="02020603050405020304" pitchFamily="18" charset="0"/>
              </a:rPr>
              <a:t>- </a:t>
            </a:r>
            <a:r>
              <a:rPr lang="kk-KZ" sz="1400" b="1" dirty="0" smtClean="0">
                <a:latin typeface="Times New Roman" panose="02020603050405020304" pitchFamily="18" charset="0"/>
                <a:cs typeface="Times New Roman" panose="02020603050405020304" pitchFamily="18" charset="0"/>
              </a:rPr>
              <a:t>тепло</a:t>
            </a:r>
            <a:endParaRPr lang="ru-RU" sz="1400" b="1" dirty="0">
              <a:latin typeface="Times New Roman" panose="02020603050405020304" pitchFamily="18" charset="0"/>
              <a:cs typeface="Times New Roman" panose="02020603050405020304" pitchFamily="18" charset="0"/>
            </a:endParaRPr>
          </a:p>
          <a:p>
            <a:r>
              <a:rPr lang="kk-KZ" sz="1400" b="1" dirty="0">
                <a:latin typeface="Times New Roman" panose="02020603050405020304" pitchFamily="18" charset="0"/>
                <a:cs typeface="Times New Roman" panose="02020603050405020304" pitchFamily="18" charset="0"/>
              </a:rPr>
              <a:t>Көктемде күн жылынады </a:t>
            </a:r>
            <a:r>
              <a:rPr lang="ru-RU" sz="1400" b="1" dirty="0">
                <a:latin typeface="Times New Roman" panose="02020603050405020304" pitchFamily="18" charset="0"/>
                <a:cs typeface="Times New Roman" panose="02020603050405020304" pitchFamily="18" charset="0"/>
              </a:rPr>
              <a:t>- </a:t>
            </a:r>
            <a:r>
              <a:rPr lang="kk-KZ" sz="1400" b="1" dirty="0">
                <a:latin typeface="Times New Roman" panose="02020603050405020304" pitchFamily="18" charset="0"/>
                <a:cs typeface="Times New Roman" panose="02020603050405020304" pitchFamily="18" charset="0"/>
              </a:rPr>
              <a:t>солнце греет </a:t>
            </a:r>
            <a:r>
              <a:rPr lang="kk-KZ" sz="1400" b="1" dirty="0" smtClean="0">
                <a:latin typeface="Times New Roman" panose="02020603050405020304" pitchFamily="18" charset="0"/>
                <a:cs typeface="Times New Roman" panose="02020603050405020304" pitchFamily="18" charset="0"/>
              </a:rPr>
              <a:t>весной</a:t>
            </a:r>
            <a:endParaRPr lang="ru-RU" sz="1400"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09397" y="141586"/>
            <a:ext cx="8256917" cy="369332"/>
          </a:xfrm>
          <a:prstGeom prst="rect">
            <a:avLst/>
          </a:prstGeom>
        </p:spPr>
        <p:txBody>
          <a:bodyPr wrap="square">
            <a:spAutoFit/>
          </a:bodyPr>
          <a:lstStyle/>
          <a:p>
            <a:pPr algn="ctr"/>
            <a:r>
              <a:rPr lang="kk-KZ" dirty="0">
                <a:ln w="18415" cmpd="sng">
                  <a:solidFill>
                    <a:schemeClr val="tx1"/>
                  </a:solidFill>
                  <a:prstDash val="solid"/>
                </a:ln>
                <a:solidFill>
                  <a:srgbClr val="002060"/>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Балалардың пән бойынша сөздіктерін молайту және белсендіру</a:t>
            </a:r>
          </a:p>
        </p:txBody>
      </p:sp>
      <p:sp>
        <p:nvSpPr>
          <p:cNvPr id="6" name="Прямоугольник 5"/>
          <p:cNvSpPr/>
          <p:nvPr/>
        </p:nvSpPr>
        <p:spPr>
          <a:xfrm>
            <a:off x="4932040" y="3311172"/>
            <a:ext cx="4572000" cy="3323987"/>
          </a:xfrm>
          <a:prstGeom prst="rect">
            <a:avLst/>
          </a:prstGeom>
        </p:spPr>
        <p:txBody>
          <a:bodyPr>
            <a:spAutoFit/>
          </a:bodyPr>
          <a:lstStyle/>
          <a:p>
            <a:r>
              <a:rPr lang="kk-KZ" sz="1400" b="1" dirty="0">
                <a:latin typeface="Times New Roman" panose="02020603050405020304" pitchFamily="18" charset="0"/>
                <a:cs typeface="Times New Roman" panose="02020603050405020304" pitchFamily="18" charset="0"/>
              </a:rPr>
              <a:t>Қазір көктем мезгілі </a:t>
            </a:r>
            <a:r>
              <a:rPr lang="ru-RU" sz="1400" b="1" dirty="0" smtClean="0">
                <a:latin typeface="Times New Roman" panose="02020603050405020304" pitchFamily="18" charset="0"/>
                <a:cs typeface="Times New Roman" panose="02020603050405020304" pitchFamily="18" charset="0"/>
              </a:rPr>
              <a:t>- </a:t>
            </a:r>
            <a:r>
              <a:rPr lang="kk-KZ" sz="1400" b="1" dirty="0" smtClean="0">
                <a:latin typeface="Times New Roman" panose="02020603050405020304" pitchFamily="18" charset="0"/>
                <a:cs typeface="Times New Roman" panose="02020603050405020304" pitchFamily="18" charset="0"/>
              </a:rPr>
              <a:t>сейчас </a:t>
            </a:r>
            <a:r>
              <a:rPr lang="kk-KZ" sz="1400" b="1" dirty="0">
                <a:latin typeface="Times New Roman" panose="02020603050405020304" pitchFamily="18" charset="0"/>
                <a:cs typeface="Times New Roman" panose="02020603050405020304" pitchFamily="18" charset="0"/>
              </a:rPr>
              <a:t>весна</a:t>
            </a:r>
            <a:endParaRPr lang="ru-RU" sz="1400" b="1" dirty="0">
              <a:latin typeface="Times New Roman" panose="02020603050405020304" pitchFamily="18" charset="0"/>
              <a:cs typeface="Times New Roman" panose="02020603050405020304" pitchFamily="18" charset="0"/>
            </a:endParaRPr>
          </a:p>
          <a:p>
            <a:r>
              <a:rPr lang="kk-KZ" sz="1400" b="1" dirty="0">
                <a:latin typeface="Times New Roman" panose="02020603050405020304" pitchFamily="18" charset="0"/>
                <a:cs typeface="Times New Roman" panose="02020603050405020304" pitchFamily="18" charset="0"/>
              </a:rPr>
              <a:t>Гүл </a:t>
            </a:r>
            <a:r>
              <a:rPr lang="kk-KZ" sz="1400" b="1" dirty="0" smtClean="0">
                <a:latin typeface="Times New Roman" panose="02020603050405020304" pitchFamily="18" charset="0"/>
                <a:cs typeface="Times New Roman" panose="02020603050405020304" pitchFamily="18" charset="0"/>
              </a:rPr>
              <a:t>- </a:t>
            </a:r>
            <a:r>
              <a:rPr lang="kk-KZ" sz="1400" b="1" dirty="0">
                <a:latin typeface="Times New Roman" panose="02020603050405020304" pitchFamily="18" charset="0"/>
                <a:cs typeface="Times New Roman" panose="02020603050405020304" pitchFamily="18" charset="0"/>
              </a:rPr>
              <a:t>цветы</a:t>
            </a:r>
            <a:endParaRPr lang="ru-RU" sz="1400" b="1" dirty="0">
              <a:latin typeface="Times New Roman" panose="02020603050405020304" pitchFamily="18" charset="0"/>
              <a:cs typeface="Times New Roman" panose="02020603050405020304" pitchFamily="18" charset="0"/>
            </a:endParaRPr>
          </a:p>
          <a:p>
            <a:r>
              <a:rPr lang="kk-KZ" sz="1400" b="1" dirty="0">
                <a:latin typeface="Times New Roman" panose="02020603050405020304" pitchFamily="18" charset="0"/>
                <a:cs typeface="Times New Roman" panose="02020603050405020304" pitchFamily="18" charset="0"/>
              </a:rPr>
              <a:t>Жапырақ </a:t>
            </a:r>
            <a:r>
              <a:rPr lang="kk-KZ" sz="1400" b="1" dirty="0" smtClean="0">
                <a:latin typeface="Times New Roman" panose="02020603050405020304" pitchFamily="18" charset="0"/>
                <a:cs typeface="Times New Roman" panose="02020603050405020304" pitchFamily="18" charset="0"/>
              </a:rPr>
              <a:t>- листья</a:t>
            </a:r>
            <a:endParaRPr lang="ru-RU" sz="1400" b="1" dirty="0">
              <a:latin typeface="Times New Roman" panose="02020603050405020304" pitchFamily="18" charset="0"/>
              <a:cs typeface="Times New Roman" panose="02020603050405020304" pitchFamily="18" charset="0"/>
            </a:endParaRPr>
          </a:p>
          <a:p>
            <a:r>
              <a:rPr lang="kk-KZ" sz="1400" b="1" dirty="0">
                <a:latin typeface="Times New Roman" panose="02020603050405020304" pitchFamily="18" charset="0"/>
                <a:cs typeface="Times New Roman" panose="02020603050405020304" pitchFamily="18" charset="0"/>
              </a:rPr>
              <a:t>Дамиды </a:t>
            </a:r>
            <a:r>
              <a:rPr lang="kk-KZ" sz="1400" b="1" dirty="0" smtClean="0">
                <a:latin typeface="Times New Roman" panose="02020603050405020304" pitchFamily="18" charset="0"/>
                <a:cs typeface="Times New Roman" panose="02020603050405020304" pitchFamily="18" charset="0"/>
              </a:rPr>
              <a:t>- развивается</a:t>
            </a:r>
            <a:endParaRPr lang="ru-RU" sz="1400" b="1" dirty="0">
              <a:latin typeface="Times New Roman" panose="02020603050405020304" pitchFamily="18" charset="0"/>
              <a:cs typeface="Times New Roman" panose="02020603050405020304" pitchFamily="18" charset="0"/>
            </a:endParaRPr>
          </a:p>
          <a:p>
            <a:r>
              <a:rPr lang="kk-KZ" sz="1400" b="1" dirty="0" smtClean="0">
                <a:latin typeface="Times New Roman" panose="02020603050405020304" pitchFamily="18" charset="0"/>
                <a:cs typeface="Times New Roman" panose="02020603050405020304" pitchFamily="18" charset="0"/>
              </a:rPr>
              <a:t>Құстар - птицы</a:t>
            </a:r>
            <a:endParaRPr lang="ru-RU" sz="1400" b="1" dirty="0">
              <a:latin typeface="Times New Roman" panose="02020603050405020304" pitchFamily="18" charset="0"/>
              <a:cs typeface="Times New Roman" panose="02020603050405020304" pitchFamily="18" charset="0"/>
            </a:endParaRPr>
          </a:p>
          <a:p>
            <a:r>
              <a:rPr lang="kk-KZ" sz="1400" b="1" dirty="0">
                <a:latin typeface="Times New Roman" panose="02020603050405020304" pitchFamily="18" charset="0"/>
                <a:cs typeface="Times New Roman" panose="02020603050405020304" pitchFamily="18" charset="0"/>
              </a:rPr>
              <a:t>Жер </a:t>
            </a:r>
            <a:r>
              <a:rPr lang="kk-KZ" sz="1400" b="1" dirty="0" smtClean="0">
                <a:latin typeface="Times New Roman" panose="02020603050405020304" pitchFamily="18" charset="0"/>
                <a:cs typeface="Times New Roman" panose="02020603050405020304" pitchFamily="18" charset="0"/>
              </a:rPr>
              <a:t>Ана - Мать </a:t>
            </a:r>
            <a:r>
              <a:rPr lang="kk-KZ" sz="1400" b="1" dirty="0">
                <a:latin typeface="Times New Roman" panose="02020603050405020304" pitchFamily="18" charset="0"/>
                <a:cs typeface="Times New Roman" panose="02020603050405020304" pitchFamily="18" charset="0"/>
              </a:rPr>
              <a:t>земля</a:t>
            </a:r>
            <a:endParaRPr lang="ru-RU" sz="1400" b="1" dirty="0">
              <a:latin typeface="Times New Roman" panose="02020603050405020304" pitchFamily="18" charset="0"/>
              <a:cs typeface="Times New Roman" panose="02020603050405020304" pitchFamily="18" charset="0"/>
            </a:endParaRPr>
          </a:p>
          <a:p>
            <a:r>
              <a:rPr lang="kk-KZ" sz="1400" b="1" dirty="0">
                <a:latin typeface="Times New Roman" panose="02020603050405020304" pitchFamily="18" charset="0"/>
                <a:cs typeface="Times New Roman" panose="02020603050405020304" pitchFamily="18" charset="0"/>
              </a:rPr>
              <a:t>Жәндіктер </a:t>
            </a:r>
            <a:r>
              <a:rPr lang="kk-KZ" sz="1400" b="1" dirty="0" smtClean="0">
                <a:latin typeface="Times New Roman" panose="02020603050405020304" pitchFamily="18" charset="0"/>
                <a:cs typeface="Times New Roman" panose="02020603050405020304" pitchFamily="18" charset="0"/>
              </a:rPr>
              <a:t>- насекомые</a:t>
            </a:r>
            <a:endParaRPr lang="ru-RU" sz="1400" b="1" dirty="0">
              <a:latin typeface="Times New Roman" panose="02020603050405020304" pitchFamily="18" charset="0"/>
              <a:cs typeface="Times New Roman" panose="02020603050405020304" pitchFamily="18" charset="0"/>
            </a:endParaRPr>
          </a:p>
          <a:p>
            <a:r>
              <a:rPr lang="kk-KZ" sz="1400" b="1" dirty="0">
                <a:latin typeface="Times New Roman" panose="02020603050405020304" pitchFamily="18" charset="0"/>
                <a:cs typeface="Times New Roman" panose="02020603050405020304" pitchFamily="18" charset="0"/>
              </a:rPr>
              <a:t>Жел </a:t>
            </a:r>
            <a:r>
              <a:rPr lang="kk-KZ" sz="1400" b="1" dirty="0" smtClean="0">
                <a:latin typeface="Times New Roman" panose="02020603050405020304" pitchFamily="18" charset="0"/>
                <a:cs typeface="Times New Roman" panose="02020603050405020304" pitchFamily="18" charset="0"/>
              </a:rPr>
              <a:t>- ветер</a:t>
            </a:r>
            <a:endParaRPr lang="ru-RU" sz="1400" b="1" dirty="0">
              <a:latin typeface="Times New Roman" panose="02020603050405020304" pitchFamily="18" charset="0"/>
              <a:cs typeface="Times New Roman" panose="02020603050405020304" pitchFamily="18" charset="0"/>
            </a:endParaRPr>
          </a:p>
          <a:p>
            <a:r>
              <a:rPr lang="kk-KZ" sz="1400" b="1" dirty="0" smtClean="0">
                <a:latin typeface="Times New Roman" panose="02020603050405020304" pitchFamily="18" charset="0"/>
                <a:cs typeface="Times New Roman" panose="02020603050405020304" pitchFamily="18" charset="0"/>
              </a:rPr>
              <a:t>Тастар - камни</a:t>
            </a:r>
            <a:endParaRPr lang="ru-RU" sz="1400" b="1" dirty="0">
              <a:latin typeface="Times New Roman" panose="02020603050405020304" pitchFamily="18" charset="0"/>
              <a:cs typeface="Times New Roman" panose="02020603050405020304" pitchFamily="18" charset="0"/>
            </a:endParaRPr>
          </a:p>
          <a:p>
            <a:r>
              <a:rPr lang="kk-KZ" sz="1400" b="1" dirty="0">
                <a:latin typeface="Times New Roman" panose="02020603050405020304" pitchFamily="18" charset="0"/>
                <a:cs typeface="Times New Roman" panose="02020603050405020304" pitchFamily="18" charset="0"/>
              </a:rPr>
              <a:t>Аңдар оянады </a:t>
            </a:r>
            <a:r>
              <a:rPr lang="kk-KZ" sz="1400" b="1" dirty="0" smtClean="0">
                <a:latin typeface="Times New Roman" panose="02020603050405020304" pitchFamily="18" charset="0"/>
                <a:cs typeface="Times New Roman" panose="02020603050405020304" pitchFamily="18" charset="0"/>
              </a:rPr>
              <a:t>- животные </a:t>
            </a:r>
            <a:r>
              <a:rPr lang="kk-KZ" sz="1400" b="1" dirty="0">
                <a:latin typeface="Times New Roman" panose="02020603050405020304" pitchFamily="18" charset="0"/>
                <a:cs typeface="Times New Roman" panose="02020603050405020304" pitchFamily="18" charset="0"/>
              </a:rPr>
              <a:t>просыпаются</a:t>
            </a:r>
            <a:endParaRPr lang="ru-RU" sz="1400" b="1" dirty="0">
              <a:latin typeface="Times New Roman" panose="02020603050405020304" pitchFamily="18" charset="0"/>
              <a:cs typeface="Times New Roman" panose="02020603050405020304" pitchFamily="18" charset="0"/>
            </a:endParaRPr>
          </a:p>
          <a:p>
            <a:r>
              <a:rPr lang="kk-KZ" sz="1400" b="1" dirty="0">
                <a:latin typeface="Times New Roman" panose="02020603050405020304" pitchFamily="18" charset="0"/>
                <a:cs typeface="Times New Roman" panose="02020603050405020304" pitchFamily="18" charset="0"/>
              </a:rPr>
              <a:t>Жем береді  </a:t>
            </a:r>
            <a:r>
              <a:rPr lang="kk-KZ" sz="1400" b="1" dirty="0" smtClean="0">
                <a:latin typeface="Times New Roman" panose="02020603050405020304" pitchFamily="18" charset="0"/>
                <a:cs typeface="Times New Roman" panose="02020603050405020304" pitchFamily="18" charset="0"/>
              </a:rPr>
              <a:t>- дает </a:t>
            </a:r>
            <a:r>
              <a:rPr lang="kk-KZ" sz="1400" b="1" dirty="0">
                <a:latin typeface="Times New Roman" panose="02020603050405020304" pitchFamily="18" charset="0"/>
                <a:cs typeface="Times New Roman" panose="02020603050405020304" pitchFamily="18" charset="0"/>
              </a:rPr>
              <a:t>корм</a:t>
            </a:r>
            <a:endParaRPr lang="ru-RU" sz="1400" b="1" dirty="0">
              <a:latin typeface="Times New Roman" panose="02020603050405020304" pitchFamily="18" charset="0"/>
              <a:cs typeface="Times New Roman" panose="02020603050405020304" pitchFamily="18" charset="0"/>
            </a:endParaRPr>
          </a:p>
          <a:p>
            <a:r>
              <a:rPr lang="kk-KZ" sz="1400" b="1" dirty="0">
                <a:latin typeface="Times New Roman" panose="02020603050405020304" pitchFamily="18" charset="0"/>
                <a:cs typeface="Times New Roman" panose="02020603050405020304" pitchFamily="18" charset="0"/>
              </a:rPr>
              <a:t>Жасыл </a:t>
            </a:r>
            <a:r>
              <a:rPr lang="kk-KZ" sz="1400" b="1" dirty="0" smtClean="0">
                <a:latin typeface="Times New Roman" panose="02020603050405020304" pitchFamily="18" charset="0"/>
                <a:cs typeface="Times New Roman" panose="02020603050405020304" pitchFamily="18" charset="0"/>
              </a:rPr>
              <a:t>- зеленый</a:t>
            </a:r>
            <a:endParaRPr lang="ru-RU" sz="1400" b="1" dirty="0">
              <a:latin typeface="Times New Roman" panose="02020603050405020304" pitchFamily="18" charset="0"/>
              <a:cs typeface="Times New Roman" panose="02020603050405020304" pitchFamily="18" charset="0"/>
            </a:endParaRPr>
          </a:p>
          <a:p>
            <a:r>
              <a:rPr lang="kk-KZ" sz="1400" b="1" dirty="0">
                <a:latin typeface="Times New Roman" panose="02020603050405020304" pitchFamily="18" charset="0"/>
                <a:cs typeface="Times New Roman" panose="02020603050405020304" pitchFamily="18" charset="0"/>
              </a:rPr>
              <a:t>Ағады </a:t>
            </a:r>
            <a:r>
              <a:rPr lang="kk-KZ" sz="1400" b="1" dirty="0" smtClean="0">
                <a:latin typeface="Times New Roman" panose="02020603050405020304" pitchFamily="18" charset="0"/>
                <a:cs typeface="Times New Roman" panose="02020603050405020304" pitchFamily="18" charset="0"/>
              </a:rPr>
              <a:t>- потоки</a:t>
            </a:r>
            <a:endParaRPr lang="ru-RU" sz="1400" b="1" dirty="0">
              <a:latin typeface="Times New Roman" panose="02020603050405020304" pitchFamily="18" charset="0"/>
              <a:cs typeface="Times New Roman" panose="02020603050405020304" pitchFamily="18" charset="0"/>
            </a:endParaRPr>
          </a:p>
          <a:p>
            <a:r>
              <a:rPr lang="kk-KZ" sz="1400" b="1" dirty="0">
                <a:latin typeface="Times New Roman" panose="02020603050405020304" pitchFamily="18" charset="0"/>
                <a:cs typeface="Times New Roman" panose="02020603050405020304" pitchFamily="18" charset="0"/>
              </a:rPr>
              <a:t>Көктемде Су ериді  </a:t>
            </a:r>
            <a:r>
              <a:rPr lang="kk-KZ" sz="1400" b="1" dirty="0" smtClean="0">
                <a:latin typeface="Times New Roman" panose="02020603050405020304" pitchFamily="18" charset="0"/>
                <a:cs typeface="Times New Roman" panose="02020603050405020304" pitchFamily="18" charset="0"/>
              </a:rPr>
              <a:t>- весной </a:t>
            </a:r>
            <a:r>
              <a:rPr lang="kk-KZ" sz="1400" b="1" dirty="0">
                <a:latin typeface="Times New Roman" panose="02020603050405020304" pitchFamily="18" charset="0"/>
                <a:cs typeface="Times New Roman" panose="02020603050405020304" pitchFamily="18" charset="0"/>
              </a:rPr>
              <a:t>вода тает</a:t>
            </a:r>
            <a:endParaRPr lang="ru-RU" sz="1400" b="1" dirty="0">
              <a:latin typeface="Times New Roman" panose="02020603050405020304" pitchFamily="18" charset="0"/>
              <a:cs typeface="Times New Roman" panose="02020603050405020304" pitchFamily="18" charset="0"/>
            </a:endParaRPr>
          </a:p>
          <a:p>
            <a:r>
              <a:rPr lang="kk-KZ" sz="1400" b="1" dirty="0">
                <a:latin typeface="Times New Roman" panose="02020603050405020304" pitchFamily="18" charset="0"/>
                <a:cs typeface="Times New Roman" panose="02020603050405020304" pitchFamily="18" charset="0"/>
              </a:rPr>
              <a:t>Таза ауа  </a:t>
            </a:r>
            <a:r>
              <a:rPr lang="kk-KZ" sz="1400" b="1" dirty="0" smtClean="0">
                <a:latin typeface="Times New Roman" panose="02020603050405020304" pitchFamily="18" charset="0"/>
                <a:cs typeface="Times New Roman" panose="02020603050405020304" pitchFamily="18" charset="0"/>
              </a:rPr>
              <a:t>- чистый </a:t>
            </a:r>
            <a:r>
              <a:rPr lang="kk-KZ" sz="1400" b="1" dirty="0">
                <a:latin typeface="Times New Roman" panose="02020603050405020304" pitchFamily="18" charset="0"/>
                <a:cs typeface="Times New Roman" panose="02020603050405020304" pitchFamily="18" charset="0"/>
              </a:rPr>
              <a:t>воздух</a:t>
            </a:r>
            <a:endParaRPr lang="ru-RU" sz="1400" b="1"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9" y="610781"/>
            <a:ext cx="3715378" cy="26207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552" y="3914982"/>
            <a:ext cx="4072013" cy="2705872"/>
          </a:xfrm>
          <a:prstGeom prst="ellipse">
            <a:avLst/>
          </a:prstGeom>
          <a:ln>
            <a:noFill/>
          </a:ln>
          <a:effectLst>
            <a:softEdge rad="112500"/>
          </a:effectLst>
        </p:spPr>
      </p:pic>
    </p:spTree>
    <p:extLst>
      <p:ext uri="{BB962C8B-B14F-4D97-AF65-F5344CB8AC3E}">
        <p14:creationId xmlns:p14="http://schemas.microsoft.com/office/powerpoint/2010/main" val="3535323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566682"/>
            <a:ext cx="8544949" cy="307777"/>
          </a:xfrm>
          <a:prstGeom prst="rect">
            <a:avLst/>
          </a:prstGeom>
          <a:noFill/>
        </p:spPr>
        <p:txBody>
          <a:bodyPr wrap="square" rtlCol="0">
            <a:spAutoFit/>
          </a:bodyPr>
          <a:lstStyle/>
          <a:p>
            <a:pPr algn="just"/>
            <a:r>
              <a:rPr lang="ru-RU" sz="1400" b="1" i="1" dirty="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139393" y="-1146607"/>
            <a:ext cx="6865214" cy="9144000"/>
          </a:xfrm>
          <a:prstGeom prst="rect">
            <a:avLst/>
          </a:prstGeom>
        </p:spPr>
      </p:pic>
      <p:sp>
        <p:nvSpPr>
          <p:cNvPr id="9" name="TextBox 8"/>
          <p:cNvSpPr txBox="1"/>
          <p:nvPr/>
        </p:nvSpPr>
        <p:spPr>
          <a:xfrm>
            <a:off x="8186689" y="141586"/>
            <a:ext cx="733527" cy="369332"/>
          </a:xfrm>
          <a:prstGeom prst="rect">
            <a:avLst/>
          </a:prstGeom>
          <a:noFill/>
        </p:spPr>
        <p:txBody>
          <a:bodyPr wrap="square" rtlCol="0">
            <a:spAutoFit/>
          </a:bodyPr>
          <a:lstStyle/>
          <a:p>
            <a:pPr algn="ctr"/>
            <a:r>
              <a:rPr lang="ru-RU" dirty="0"/>
              <a:t>6</a:t>
            </a:r>
          </a:p>
        </p:txBody>
      </p:sp>
      <p:sp>
        <p:nvSpPr>
          <p:cNvPr id="2" name="Прямоугольник 1"/>
          <p:cNvSpPr/>
          <p:nvPr/>
        </p:nvSpPr>
        <p:spPr>
          <a:xfrm>
            <a:off x="237651" y="270798"/>
            <a:ext cx="8668696" cy="646331"/>
          </a:xfrm>
          <a:prstGeom prst="rect">
            <a:avLst/>
          </a:prstGeom>
        </p:spPr>
        <p:txBody>
          <a:bodyPr wrap="square">
            <a:spAutoFit/>
          </a:bodyPr>
          <a:lstStyle/>
          <a:p>
            <a:pPr algn="ctr"/>
            <a:r>
              <a:rPr lang="kk-KZ" b="1" dirty="0">
                <a:ln>
                  <a:solidFill>
                    <a:schemeClr val="tx1"/>
                  </a:solidFill>
                </a:ln>
                <a:solidFill>
                  <a:srgbClr val="002060"/>
                </a:solidFill>
                <a:latin typeface="Times New Roman" panose="02020603050405020304" pitchFamily="18" charset="0"/>
                <a:cs typeface="Times New Roman" panose="02020603050405020304" pitchFamily="18" charset="0"/>
              </a:rPr>
              <a:t>Мастер класс</a:t>
            </a:r>
            <a:r>
              <a:rPr lang="ru-RU" b="1" dirty="0">
                <a:ln>
                  <a:solidFill>
                    <a:schemeClr val="tx1"/>
                  </a:solidFill>
                </a:ln>
                <a:solidFill>
                  <a:srgbClr val="002060"/>
                </a:solidFill>
                <a:latin typeface="Times New Roman" panose="02020603050405020304" pitchFamily="18" charset="0"/>
                <a:cs typeface="Times New Roman" panose="02020603050405020304" pitchFamily="18" charset="0"/>
              </a:rPr>
              <a:t>: «</a:t>
            </a:r>
            <a:r>
              <a:rPr lang="kk-KZ" b="1" dirty="0">
                <a:ln>
                  <a:solidFill>
                    <a:schemeClr val="tx1"/>
                  </a:solidFill>
                </a:ln>
                <a:solidFill>
                  <a:srgbClr val="002060"/>
                </a:solidFill>
                <a:latin typeface="Times New Roman" panose="02020603050405020304" pitchFamily="18" charset="0"/>
                <a:cs typeface="Times New Roman" panose="02020603050405020304" pitchFamily="18" charset="0"/>
              </a:rPr>
              <a:t>Жаңартылған  білім мазмұны  жағдайында мектеп жасына дейінгі балалардың әлеуметтік- коммуникативтік дағдыларын дамыту</a:t>
            </a:r>
            <a:r>
              <a:rPr lang="ru-RU" b="1" dirty="0">
                <a:ln>
                  <a:solidFill>
                    <a:schemeClr val="tx1"/>
                  </a:solidFill>
                </a:ln>
                <a:solidFill>
                  <a:srgbClr val="002060"/>
                </a:solidFill>
                <a:latin typeface="Times New Roman" panose="02020603050405020304" pitchFamily="18" charset="0"/>
                <a:cs typeface="Times New Roman" panose="02020603050405020304" pitchFamily="18" charset="0"/>
              </a:rPr>
              <a:t>»</a:t>
            </a:r>
          </a:p>
        </p:txBody>
      </p:sp>
      <p:sp>
        <p:nvSpPr>
          <p:cNvPr id="3" name="Прямоугольник 2"/>
          <p:cNvSpPr/>
          <p:nvPr/>
        </p:nvSpPr>
        <p:spPr>
          <a:xfrm>
            <a:off x="182711" y="917129"/>
            <a:ext cx="8682565" cy="830997"/>
          </a:xfrm>
          <a:prstGeom prst="rect">
            <a:avLst/>
          </a:prstGeom>
        </p:spPr>
        <p:txBody>
          <a:bodyPr wrap="square">
            <a:spAutoFit/>
          </a:bodyPr>
          <a:lstStyle/>
          <a:p>
            <a:pPr algn="just"/>
            <a:r>
              <a:rPr lang="kk-KZ" sz="1600" dirty="0" smtClean="0">
                <a:latin typeface="Times New Roman" panose="02020603050405020304" pitchFamily="18" charset="0"/>
                <a:cs typeface="Times New Roman" panose="02020603050405020304" pitchFamily="18" charset="0"/>
              </a:rPr>
              <a:t>   Балабақшада </a:t>
            </a:r>
            <a:r>
              <a:rPr lang="kk-KZ" sz="1600" dirty="0">
                <a:latin typeface="Times New Roman" panose="02020603050405020304" pitchFamily="18" charset="0"/>
                <a:cs typeface="Times New Roman" panose="02020603050405020304" pitchFamily="18" charset="0"/>
              </a:rPr>
              <a:t>жаңа педагогикалық технологияларды пайдаланудың басты мақсаты: оқыту мен тәрбиелеуде инновациялық ойын технологиясының элементтерін пайдалана отырып, жан-жақты, білімді, құзыретті тұлға тәрбиелеу.</a:t>
            </a:r>
            <a:endParaRPr lang="ru-RU" sz="16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03246" y="4365104"/>
            <a:ext cx="8737505" cy="338554"/>
          </a:xfrm>
          <a:prstGeom prst="rect">
            <a:avLst/>
          </a:prstGeom>
        </p:spPr>
        <p:txBody>
          <a:bodyPr wrap="square">
            <a:spAutoFit/>
          </a:bodyPr>
          <a:lstStyle/>
          <a:p>
            <a:pPr lvl="0" algn="just"/>
            <a:r>
              <a:rPr lang="ru-RU" sz="1600" dirty="0" smtClean="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rotWithShape="1">
          <a:blip r:embed="rId3" cstate="print">
            <a:extLst>
              <a:ext uri="{28A0092B-C50C-407E-A947-70E740481C1C}">
                <a14:useLocalDpi xmlns:a14="http://schemas.microsoft.com/office/drawing/2010/main" val="0"/>
              </a:ext>
            </a:extLst>
          </a:blip>
          <a:srcRect l="12903" t="8871"/>
          <a:stretch/>
        </p:blipFill>
        <p:spPr>
          <a:xfrm>
            <a:off x="899592" y="1749198"/>
            <a:ext cx="3149042" cy="2471128"/>
          </a:xfrm>
          <a:prstGeom prst="rect">
            <a:avLst/>
          </a:prstGeom>
          <a:ln>
            <a:noFill/>
          </a:ln>
          <a:effectLst>
            <a:softEdge rad="112500"/>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56" y="1748127"/>
            <a:ext cx="3234086" cy="2472199"/>
          </a:xfrm>
          <a:prstGeom prst="rect">
            <a:avLst/>
          </a:prstGeom>
          <a:ln>
            <a:noFill/>
          </a:ln>
          <a:effectLst>
            <a:softEdge rad="112500"/>
          </a:effectLst>
        </p:spPr>
      </p:pic>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9535" y="4220326"/>
            <a:ext cx="3208915" cy="2406687"/>
          </a:xfrm>
          <a:prstGeom prst="rect">
            <a:avLst/>
          </a:prstGeom>
          <a:ln>
            <a:noFill/>
          </a:ln>
          <a:effectLst>
            <a:softEdge rad="112500"/>
          </a:effectLst>
        </p:spPr>
      </p:pic>
    </p:spTree>
    <p:extLst>
      <p:ext uri="{BB962C8B-B14F-4D97-AF65-F5344CB8AC3E}">
        <p14:creationId xmlns:p14="http://schemas.microsoft.com/office/powerpoint/2010/main" val="3208797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139393" y="-1146607"/>
            <a:ext cx="6865214" cy="9144000"/>
          </a:xfrm>
          <a:prstGeom prst="rect">
            <a:avLst/>
          </a:prstGeom>
        </p:spPr>
      </p:pic>
      <p:sp>
        <p:nvSpPr>
          <p:cNvPr id="7" name="TextBox 6"/>
          <p:cNvSpPr txBox="1"/>
          <p:nvPr/>
        </p:nvSpPr>
        <p:spPr>
          <a:xfrm>
            <a:off x="8186689" y="141586"/>
            <a:ext cx="733527" cy="369332"/>
          </a:xfrm>
          <a:prstGeom prst="rect">
            <a:avLst/>
          </a:prstGeom>
          <a:noFill/>
        </p:spPr>
        <p:txBody>
          <a:bodyPr wrap="square" rtlCol="0">
            <a:spAutoFit/>
          </a:bodyPr>
          <a:lstStyle/>
          <a:p>
            <a:pPr algn="ctr"/>
            <a:r>
              <a:rPr lang="ru-RU" dirty="0" smtClean="0"/>
              <a:t>7</a:t>
            </a:r>
            <a:endParaRPr lang="ru-RU" dirty="0"/>
          </a:p>
        </p:txBody>
      </p:sp>
      <p:sp>
        <p:nvSpPr>
          <p:cNvPr id="2" name="Прямоугольник 1"/>
          <p:cNvSpPr/>
          <p:nvPr/>
        </p:nvSpPr>
        <p:spPr>
          <a:xfrm>
            <a:off x="179512" y="141586"/>
            <a:ext cx="8740704" cy="2308324"/>
          </a:xfrm>
          <a:prstGeom prst="rect">
            <a:avLst/>
          </a:prstGeom>
        </p:spPr>
        <p:txBody>
          <a:bodyPr wrap="square">
            <a:spAutoFit/>
          </a:bodyPr>
          <a:lstStyle/>
          <a:p>
            <a:pPr lvl="0" algn="just"/>
            <a:r>
              <a:rPr lang="ru-RU" sz="1600" dirty="0" err="1">
                <a:latin typeface="Times New Roman" panose="02020603050405020304" pitchFamily="18" charset="0"/>
                <a:cs typeface="Times New Roman" panose="02020603050405020304" pitchFamily="18" charset="0"/>
              </a:rPr>
              <a:t>Балабақшада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қолдануға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тиімді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технологиялар</a:t>
            </a:r>
            <a:r>
              <a:rPr lang="ru-RU" sz="1600" dirty="0">
                <a:latin typeface="Times New Roman" panose="02020603050405020304" pitchFamily="18" charset="0"/>
                <a:cs typeface="Times New Roman" panose="02020603050405020304" pitchFamily="18" charset="0"/>
              </a:rPr>
              <a:t>:</a:t>
            </a:r>
          </a:p>
          <a:p>
            <a:pPr marL="285750" lvl="0" indent="-285750" algn="just">
              <a:buFont typeface="Wingdings" panose="05000000000000000000" pitchFamily="2" charset="2"/>
              <a:buChar char="v"/>
            </a:pPr>
            <a:r>
              <a:rPr lang="ru-RU" sz="1600" dirty="0" err="1">
                <a:latin typeface="Times New Roman" panose="02020603050405020304" pitchFamily="18" charset="0"/>
                <a:cs typeface="Times New Roman" panose="02020603050405020304" pitchFamily="18" charset="0"/>
              </a:rPr>
              <a:t>Денсаулық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сақтау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технологиясы</a:t>
            </a:r>
            <a:r>
              <a:rPr lang="ru-RU" sz="1600" dirty="0">
                <a:latin typeface="Times New Roman" panose="02020603050405020304" pitchFamily="18" charset="0"/>
                <a:cs typeface="Times New Roman" panose="02020603050405020304" pitchFamily="18" charset="0"/>
              </a:rPr>
              <a:t>;</a:t>
            </a:r>
          </a:p>
          <a:p>
            <a:pPr marL="285750" lvl="0" indent="-285750" algn="just">
              <a:buFont typeface="Wingdings" panose="05000000000000000000" pitchFamily="2" charset="2"/>
              <a:buChar char="v"/>
            </a:pPr>
            <a:r>
              <a:rPr lang="ru-RU" sz="1600" dirty="0" err="1">
                <a:latin typeface="Times New Roman" panose="02020603050405020304" pitchFamily="18" charset="0"/>
                <a:cs typeface="Times New Roman" panose="02020603050405020304" pitchFamily="18" charset="0"/>
              </a:rPr>
              <a:t>Дамыта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оқыту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технологиясы</a:t>
            </a:r>
            <a:r>
              <a:rPr lang="ru-RU" sz="1600" dirty="0">
                <a:latin typeface="Times New Roman" panose="02020603050405020304" pitchFamily="18" charset="0"/>
                <a:cs typeface="Times New Roman" panose="02020603050405020304" pitchFamily="18" charset="0"/>
              </a:rPr>
              <a:t>;</a:t>
            </a:r>
          </a:p>
          <a:p>
            <a:pPr marL="285750" lvl="0" indent="-285750" algn="just">
              <a:buFont typeface="Wingdings" panose="05000000000000000000" pitchFamily="2" charset="2"/>
              <a:buChar char="v"/>
            </a:pPr>
            <a:r>
              <a:rPr lang="ru-RU" sz="1600" dirty="0" err="1">
                <a:latin typeface="Times New Roman" panose="02020603050405020304" pitchFamily="18" charset="0"/>
                <a:cs typeface="Times New Roman" panose="02020603050405020304" pitchFamily="18" charset="0"/>
              </a:rPr>
              <a:t>Ақпараттық</a:t>
            </a:r>
            <a:r>
              <a:rPr lang="ru-RU"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коммуникативтік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технологиялар</a:t>
            </a:r>
            <a:r>
              <a:rPr lang="ru-RU" sz="1600" dirty="0">
                <a:latin typeface="Times New Roman" panose="02020603050405020304" pitchFamily="18" charset="0"/>
                <a:cs typeface="Times New Roman" panose="02020603050405020304" pitchFamily="18" charset="0"/>
              </a:rPr>
              <a:t> (АКТ);</a:t>
            </a:r>
          </a:p>
          <a:p>
            <a:pPr marL="285750" lvl="0" indent="-285750" algn="just">
              <a:buFont typeface="Wingdings" panose="05000000000000000000" pitchFamily="2" charset="2"/>
              <a:buChar char="v"/>
            </a:pPr>
            <a:r>
              <a:rPr lang="ru-RU" sz="1600" dirty="0" err="1">
                <a:latin typeface="Times New Roman" panose="02020603050405020304" pitchFamily="18" charset="0"/>
                <a:cs typeface="Times New Roman" panose="02020603050405020304" pitchFamily="18" charset="0"/>
              </a:rPr>
              <a:t>Ойын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технологиясы</a:t>
            </a:r>
            <a:r>
              <a:rPr lang="ru-RU" sz="1600" dirty="0">
                <a:latin typeface="Times New Roman" panose="02020603050405020304" pitchFamily="18" charset="0"/>
                <a:cs typeface="Times New Roman" panose="02020603050405020304" pitchFamily="18" charset="0"/>
              </a:rPr>
              <a:t>;</a:t>
            </a:r>
          </a:p>
          <a:p>
            <a:pPr marL="285750" lvl="0" indent="-285750" algn="just">
              <a:buFont typeface="Wingdings" panose="05000000000000000000" pitchFamily="2" charset="2"/>
              <a:buChar char="v"/>
            </a:pPr>
            <a:r>
              <a:rPr lang="ru-RU" sz="1600" dirty="0">
                <a:latin typeface="Times New Roman" panose="02020603050405020304" pitchFamily="18" charset="0"/>
                <a:cs typeface="Times New Roman" panose="02020603050405020304" pitchFamily="18" charset="0"/>
              </a:rPr>
              <a:t>Мнемотехника </a:t>
            </a:r>
            <a:r>
              <a:rPr lang="ru-RU" sz="1600" dirty="0" err="1">
                <a:latin typeface="Times New Roman" panose="02020603050405020304" pitchFamily="18" charset="0"/>
                <a:cs typeface="Times New Roman" panose="02020603050405020304" pitchFamily="18" charset="0"/>
              </a:rPr>
              <a:t>технологиясы</a:t>
            </a:r>
            <a:r>
              <a:rPr lang="ru-RU" sz="1600" dirty="0">
                <a:latin typeface="Times New Roman" panose="02020603050405020304" pitchFamily="18" charset="0"/>
                <a:cs typeface="Times New Roman" panose="02020603050405020304" pitchFamily="18" charset="0"/>
              </a:rPr>
              <a:t>;</a:t>
            </a:r>
          </a:p>
          <a:p>
            <a:pPr marL="285750" lvl="0" indent="-285750" algn="just">
              <a:buFont typeface="Wingdings" panose="05000000000000000000" pitchFamily="2" charset="2"/>
              <a:buChar char="v"/>
            </a:pPr>
            <a:r>
              <a:rPr lang="ru-RU" sz="1600" dirty="0">
                <a:latin typeface="Times New Roman" panose="02020603050405020304" pitchFamily="18" charset="0"/>
                <a:cs typeface="Times New Roman" panose="02020603050405020304" pitchFamily="18" charset="0"/>
              </a:rPr>
              <a:t>ТРИЗ </a:t>
            </a:r>
            <a:r>
              <a:rPr lang="ru-RU" sz="1600" dirty="0" err="1">
                <a:latin typeface="Times New Roman" panose="02020603050405020304" pitchFamily="18" charset="0"/>
                <a:cs typeface="Times New Roman" panose="02020603050405020304" pitchFamily="18" charset="0"/>
              </a:rPr>
              <a:t>технологиясы</a:t>
            </a:r>
            <a:r>
              <a:rPr lang="ru-RU" sz="1600" dirty="0">
                <a:latin typeface="Times New Roman" panose="02020603050405020304" pitchFamily="18" charset="0"/>
                <a:cs typeface="Times New Roman" panose="02020603050405020304" pitchFamily="18" charset="0"/>
              </a:rPr>
              <a:t>.</a:t>
            </a:r>
          </a:p>
          <a:p>
            <a:pPr algn="just"/>
            <a:r>
              <a:rPr lang="kk-KZ" sz="1600" dirty="0">
                <a:latin typeface="Times New Roman" panose="02020603050405020304" pitchFamily="18" charset="0"/>
                <a:cs typeface="Times New Roman" panose="02020603050405020304" pitchFamily="18" charset="0"/>
              </a:rPr>
              <a:t>   Жаңа әдістер мен тәсілдерді пайдалана отырып біз баланың әлеуметтік коммуникативтік, дағдыларын дамытамыз</a:t>
            </a:r>
            <a:endParaRPr lang="ru-RU" sz="16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3255" y="2564904"/>
            <a:ext cx="5177487" cy="3919624"/>
          </a:xfrm>
          <a:prstGeom prst="rect">
            <a:avLst/>
          </a:prstGeom>
          <a:ln>
            <a:noFill/>
          </a:ln>
          <a:effectLst>
            <a:softEdge rad="112500"/>
          </a:effectLst>
        </p:spPr>
      </p:pic>
    </p:spTree>
    <p:extLst>
      <p:ext uri="{BB962C8B-B14F-4D97-AF65-F5344CB8AC3E}">
        <p14:creationId xmlns:p14="http://schemas.microsoft.com/office/powerpoint/2010/main" val="2672797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139393" y="-1146607"/>
            <a:ext cx="6865214" cy="9144000"/>
          </a:xfrm>
          <a:prstGeom prst="rect">
            <a:avLst/>
          </a:prstGeom>
        </p:spPr>
      </p:pic>
      <p:sp>
        <p:nvSpPr>
          <p:cNvPr id="5" name="TextBox 4"/>
          <p:cNvSpPr txBox="1"/>
          <p:nvPr/>
        </p:nvSpPr>
        <p:spPr>
          <a:xfrm>
            <a:off x="8220406" y="141586"/>
            <a:ext cx="733527" cy="369332"/>
          </a:xfrm>
          <a:prstGeom prst="rect">
            <a:avLst/>
          </a:prstGeom>
          <a:noFill/>
        </p:spPr>
        <p:txBody>
          <a:bodyPr wrap="square" rtlCol="0">
            <a:spAutoFit/>
          </a:bodyPr>
          <a:lstStyle/>
          <a:p>
            <a:pPr algn="ctr"/>
            <a:r>
              <a:rPr lang="ru-RU" dirty="0"/>
              <a:t>8</a:t>
            </a:r>
          </a:p>
        </p:txBody>
      </p:sp>
      <p:sp>
        <p:nvSpPr>
          <p:cNvPr id="2" name="Прямоугольник 1"/>
          <p:cNvSpPr/>
          <p:nvPr/>
        </p:nvSpPr>
        <p:spPr>
          <a:xfrm>
            <a:off x="193035" y="326252"/>
            <a:ext cx="8774421" cy="1077218"/>
          </a:xfrm>
          <a:prstGeom prst="rect">
            <a:avLst/>
          </a:prstGeom>
        </p:spPr>
        <p:txBody>
          <a:bodyPr wrap="square">
            <a:spAutoFit/>
          </a:bodyPr>
          <a:lstStyle/>
          <a:p>
            <a:pPr algn="just"/>
            <a:r>
              <a:rPr lang="ru-RU" sz="1600" b="1" dirty="0" smtClean="0">
                <a:latin typeface="Times New Roman" panose="02020603050405020304" pitchFamily="18" charset="0"/>
                <a:cs typeface="Times New Roman" panose="02020603050405020304" pitchFamily="18" charset="0"/>
              </a:rPr>
              <a:t>   ТРИЗ </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дің</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мақсаты</a:t>
            </a:r>
            <a:r>
              <a:rPr lang="ru-RU" sz="1600" dirty="0">
                <a:latin typeface="Times New Roman" panose="02020603050405020304" pitchFamily="18" charset="0"/>
                <a:cs typeface="Times New Roman" panose="02020603050405020304" pitchFamily="18" charset="0"/>
              </a:rPr>
              <a:t> - тек </a:t>
            </a:r>
            <a:r>
              <a:rPr lang="ru-RU" sz="1600" dirty="0" err="1">
                <a:latin typeface="Times New Roman" panose="02020603050405020304" pitchFamily="18" charset="0"/>
                <a:cs typeface="Times New Roman" panose="02020603050405020304" pitchFamily="18" charset="0"/>
              </a:rPr>
              <a:t>қана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балалардың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қиялын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ғана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емес</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сонымен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қатар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шынайылықты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түсініп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жүйелі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ойлауға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өзін</a:t>
            </a:r>
            <a:r>
              <a:rPr lang="ru-RU"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өзі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тануға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қоршаған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ортаның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қиындығын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байқауға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және</a:t>
            </a:r>
            <a:r>
              <a:rPr lang="ru-RU" sz="1600" dirty="0">
                <a:latin typeface="Times New Roman" panose="02020603050405020304" pitchFamily="18" charset="0"/>
                <a:cs typeface="Times New Roman" panose="02020603050405020304" pitchFamily="18" charset="0"/>
              </a:rPr>
              <a:t> де </a:t>
            </a:r>
            <a:r>
              <a:rPr lang="ru-RU" sz="1600" dirty="0" err="1">
                <a:latin typeface="Times New Roman" panose="02020603050405020304" pitchFamily="18" charset="0"/>
                <a:cs typeface="Times New Roman" panose="02020603050405020304" pitchFamily="18" charset="0"/>
              </a:rPr>
              <a:t>өздерінің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шағын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қиындықтарын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шешуге</a:t>
            </a:r>
            <a:r>
              <a:rPr lang="ru-RU" sz="1600" dirty="0">
                <a:latin typeface="Times New Roman" panose="02020603050405020304" pitchFamily="18" charset="0"/>
                <a:cs typeface="Times New Roman" panose="02020603050405020304" pitchFamily="18" charset="0"/>
              </a:rPr>
              <a:t> баулу </a:t>
            </a:r>
            <a:r>
              <a:rPr lang="ru-RU" sz="1600" dirty="0" err="1">
                <a:latin typeface="Times New Roman" panose="02020603050405020304" pitchFamily="18" charset="0"/>
                <a:cs typeface="Times New Roman" panose="02020603050405020304" pitchFamily="18" charset="0"/>
              </a:rPr>
              <a:t>болып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табылады</a:t>
            </a:r>
            <a:r>
              <a:rPr lang="ru-RU" sz="1600" dirty="0">
                <a:latin typeface="Times New Roman" panose="02020603050405020304" pitchFamily="18" charset="0"/>
                <a:cs typeface="Times New Roman" panose="02020603050405020304" pitchFamily="18" charset="0"/>
              </a:rPr>
              <a:t>.</a:t>
            </a:r>
            <a:br>
              <a:rPr lang="ru-RU" sz="1600" dirty="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Тризшылардың</a:t>
            </a:r>
            <a:r>
              <a:rPr lang="ru-RU" sz="1600" dirty="0" smtClean="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ұраны</a:t>
            </a:r>
            <a:r>
              <a:rPr lang="ru-RU"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Барлығын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айтуға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болады</a:t>
            </a:r>
            <a:r>
              <a:rPr lang="ru-RU" sz="1600" dirty="0">
                <a:latin typeface="Times New Roman" panose="02020603050405020304" pitchFamily="18" charset="0"/>
                <a:cs typeface="Times New Roman" panose="02020603050405020304" pitchFamily="18" charset="0"/>
              </a:rPr>
              <a:t>!».</a:t>
            </a: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451" y="1428550"/>
            <a:ext cx="3403926" cy="25529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8281" y="4061656"/>
            <a:ext cx="3403927" cy="25529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584" y="1452591"/>
            <a:ext cx="3339819" cy="2504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69384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139393" y="-1146607"/>
            <a:ext cx="6865214" cy="9144000"/>
          </a:xfrm>
          <a:prstGeom prst="rect">
            <a:avLst/>
          </a:prstGeom>
        </p:spPr>
      </p:pic>
      <p:sp>
        <p:nvSpPr>
          <p:cNvPr id="10" name="TextBox 9"/>
          <p:cNvSpPr txBox="1"/>
          <p:nvPr/>
        </p:nvSpPr>
        <p:spPr>
          <a:xfrm>
            <a:off x="8186689" y="141586"/>
            <a:ext cx="733527" cy="369332"/>
          </a:xfrm>
          <a:prstGeom prst="rect">
            <a:avLst/>
          </a:prstGeom>
          <a:noFill/>
        </p:spPr>
        <p:txBody>
          <a:bodyPr wrap="square" rtlCol="0">
            <a:spAutoFit/>
          </a:bodyPr>
          <a:lstStyle/>
          <a:p>
            <a:pPr algn="ctr"/>
            <a:r>
              <a:rPr lang="ru-RU" dirty="0"/>
              <a:t>9</a:t>
            </a:r>
          </a:p>
        </p:txBody>
      </p:sp>
      <p:sp>
        <p:nvSpPr>
          <p:cNvPr id="2" name="Прямоугольник 1"/>
          <p:cNvSpPr/>
          <p:nvPr/>
        </p:nvSpPr>
        <p:spPr>
          <a:xfrm>
            <a:off x="179512" y="356792"/>
            <a:ext cx="8740704" cy="1323439"/>
          </a:xfrm>
          <a:prstGeom prst="rect">
            <a:avLst/>
          </a:prstGeom>
        </p:spPr>
        <p:txBody>
          <a:bodyPr wrap="square">
            <a:spAutoFit/>
          </a:bodyPr>
          <a:lstStyle/>
          <a:p>
            <a:pPr algn="just"/>
            <a:r>
              <a:rPr lang="ru-RU" sz="1600" b="1" dirty="0" smtClean="0">
                <a:latin typeface="Times New Roman" panose="02020603050405020304" pitchFamily="18" charset="0"/>
                <a:cs typeface="Times New Roman" panose="02020603050405020304" pitchFamily="18" charset="0"/>
              </a:rPr>
              <a:t>   </a:t>
            </a:r>
            <a:r>
              <a:rPr lang="ru-RU" sz="1600" b="1" dirty="0" err="1" smtClean="0">
                <a:latin typeface="Times New Roman" panose="02020603050405020304" pitchFamily="18" charset="0"/>
                <a:cs typeface="Times New Roman" panose="02020603050405020304" pitchFamily="18" charset="0"/>
              </a:rPr>
              <a:t>Ойын</a:t>
            </a:r>
            <a:r>
              <a:rPr lang="ru-RU" sz="1600" b="1" dirty="0" smtClean="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технологиясының</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ерекшелігі</a:t>
            </a:r>
            <a:r>
              <a:rPr lang="ru-RU" sz="1600" b="1"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ойындық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іс-әрекеттің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психологиялық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механизмі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жеке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бастың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өзіндік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талап-талғамдарына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сүйенеді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Баланың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бойындағы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білімділік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танымдық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шығармашылық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қасиеттерін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аша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түсуді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көздейді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Ойын</a:t>
            </a:r>
            <a:r>
              <a:rPr lang="ru-RU"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балалар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үшін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оқу</a:t>
            </a:r>
            <a:r>
              <a:rPr lang="ru-RU" sz="1600" dirty="0">
                <a:latin typeface="Times New Roman" panose="02020603050405020304" pitchFamily="18" charset="0"/>
                <a:cs typeface="Times New Roman" panose="02020603050405020304" pitchFamily="18" charset="0"/>
              </a:rPr>
              <a:t> да, </a:t>
            </a:r>
            <a:r>
              <a:rPr lang="ru-RU" sz="1600" dirty="0" err="1">
                <a:latin typeface="Times New Roman" panose="02020603050405020304" pitchFamily="18" charset="0"/>
                <a:cs typeface="Times New Roman" panose="02020603050405020304" pitchFamily="18" charset="0"/>
              </a:rPr>
              <a:t>еңбек</a:t>
            </a:r>
            <a:r>
              <a:rPr lang="ru-RU" sz="1600" dirty="0">
                <a:latin typeface="Times New Roman" panose="02020603050405020304" pitchFamily="18" charset="0"/>
                <a:cs typeface="Times New Roman" panose="02020603050405020304" pitchFamily="18" charset="0"/>
              </a:rPr>
              <a:t> те. </a:t>
            </a:r>
            <a:r>
              <a:rPr lang="ru-RU" sz="1600" dirty="0" err="1">
                <a:latin typeface="Times New Roman" panose="02020603050405020304" pitchFamily="18" charset="0"/>
                <a:cs typeface="Times New Roman" panose="02020603050405020304" pitchFamily="18" charset="0"/>
              </a:rPr>
              <a:t>Ойын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айналадағы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дүниені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танудың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тәсілі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Ол</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баланың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жасына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қарай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өзін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қоршаған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ортаны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танып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білуге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құштарлығын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арттырады</a:t>
            </a:r>
            <a:r>
              <a:rPr lang="ru-RU" sz="1600" dirty="0">
                <a:latin typeface="Times New Roman" panose="02020603050405020304" pitchFamily="18" charset="0"/>
                <a:cs typeface="Times New Roman" panose="02020603050405020304" pitchFamily="18" charset="0"/>
              </a:rPr>
              <a:t>.</a:t>
            </a: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3" y="4323177"/>
            <a:ext cx="3024336" cy="22682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3968" y="1844824"/>
            <a:ext cx="3024336" cy="22682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9116" y="4293096"/>
            <a:ext cx="3024336" cy="22682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9552" y="1844824"/>
            <a:ext cx="3024336" cy="22682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1154230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TotalTime>
  <Words>516</Words>
  <Application>Microsoft Office PowerPoint</Application>
  <PresentationFormat>Экран (4:3)</PresentationFormat>
  <Paragraphs>87</Paragraphs>
  <Slides>10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ВИКА</dc:creator>
  <cp:lastModifiedBy>Ира</cp:lastModifiedBy>
  <cp:revision>44</cp:revision>
  <dcterms:created xsi:type="dcterms:W3CDTF">2020-12-07T19:11:53Z</dcterms:created>
  <dcterms:modified xsi:type="dcterms:W3CDTF">2023-04-05T15:52:27Z</dcterms:modified>
</cp:coreProperties>
</file>