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481" r:id="rId3"/>
    <p:sldId id="480" r:id="rId4"/>
    <p:sldId id="483" r:id="rId5"/>
    <p:sldId id="507" r:id="rId6"/>
    <p:sldId id="482" r:id="rId7"/>
    <p:sldId id="484" r:id="rId8"/>
    <p:sldId id="312" r:id="rId9"/>
    <p:sldId id="485" r:id="rId10"/>
    <p:sldId id="486" r:id="rId11"/>
    <p:sldId id="491" r:id="rId12"/>
    <p:sldId id="492" r:id="rId13"/>
    <p:sldId id="493" r:id="rId14"/>
    <p:sldId id="455" r:id="rId15"/>
    <p:sldId id="494" r:id="rId16"/>
    <p:sldId id="457" r:id="rId17"/>
    <p:sldId id="506" r:id="rId18"/>
    <p:sldId id="505" r:id="rId19"/>
    <p:sldId id="487" r:id="rId20"/>
    <p:sldId id="488" r:id="rId21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564749-002E-1223-5354-7D228F5850CE}" v="17" dt="2023-09-05T06:51:13.867"/>
    <p1510:client id="{457FAF71-600E-5A40-0E18-056F12A1AB75}" v="313" dt="2023-09-05T13:37:36.586"/>
    <p1510:client id="{4EC4D279-52C1-4DFB-AC0D-6D26A27276CA}" v="1774" dt="2023-09-05T13:52:41.753"/>
    <p1510:client id="{77419CA4-4D2B-261D-C3E1-23FD913E54E7}" v="16" dt="2023-09-05T10:52:11.105"/>
    <p1510:client id="{B42C98C8-AF24-8324-1C88-8353ECB011C2}" v="18" dt="2023-09-05T06:50:02.5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2" autoAdjust="0"/>
    <p:restoredTop sz="90160" autoAdjust="0"/>
  </p:normalViewPr>
  <p:slideViewPr>
    <p:cSldViewPr snapToGrid="0">
      <p:cViewPr varScale="1">
        <p:scale>
          <a:sx n="103" d="100"/>
          <a:sy n="103" d="100"/>
        </p:scale>
        <p:origin x="120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AFD11EEC-7413-4F75-879C-2AD1CC2DFDFE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0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03FA4234-B685-4D69-A794-9262FCDC7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1452">
              <a:defRPr/>
            </a:pPr>
            <a:fld id="{90358A6A-3CD7-4411-998B-73AED86972EA}" type="slidenum">
              <a:rPr lang="x-none">
                <a:solidFill>
                  <a:prstClr val="black"/>
                </a:solidFill>
                <a:latin typeface="Calibri" panose="020F0502020204030204"/>
              </a:rPr>
              <a:pPr defTabSz="461452">
                <a:defRPr/>
              </a:pPr>
              <a:t>2</a:t>
            </a:fld>
            <a:endParaRPr lang="x-non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66447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1452">
              <a:defRPr/>
            </a:pPr>
            <a:fld id="{90358A6A-3CD7-4411-998B-73AED86972EA}" type="slidenum">
              <a:rPr lang="x-none">
                <a:solidFill>
                  <a:prstClr val="black"/>
                </a:solidFill>
                <a:latin typeface="Calibri" panose="020F0502020204030204"/>
              </a:rPr>
              <a:pPr defTabSz="461452">
                <a:defRPr/>
              </a:pPr>
              <a:t>3</a:t>
            </a:fld>
            <a:endParaRPr lang="x-non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7161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A4234-B685-4D69-A794-9262FCDC7BB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25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A4234-B685-4D69-A794-9262FCDC7BB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958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A4234-B685-4D69-A794-9262FCDC7BB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465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A4234-B685-4D69-A794-9262FCDC7BB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036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A4234-B685-4D69-A794-9262FCDC7BB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86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9DCD-8CE9-49F7-B8A7-FC36B5B84297}" type="datetime1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53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BCE5-3F35-464A-B052-582EB362334F}" type="datetime1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1704-4D82-4829-880D-10A2330FA029}" type="datetime1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362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F7CE-81C2-4504-BC3E-5A7C83D74BD1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0FC-7E57-478B-A9C2-AE89A7149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172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F7CE-81C2-4504-BC3E-5A7C83D74BD1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0FC-7E57-478B-A9C2-AE89A7149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903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F7CE-81C2-4504-BC3E-5A7C83D74BD1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0FC-7E57-478B-A9C2-AE89A7149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438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F7CE-81C2-4504-BC3E-5A7C83D74BD1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0FC-7E57-478B-A9C2-AE89A7149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591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F7CE-81C2-4504-BC3E-5A7C83D74BD1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0FC-7E57-478B-A9C2-AE89A7149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94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F7CE-81C2-4504-BC3E-5A7C83D74BD1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0FC-7E57-478B-A9C2-AE89A7149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436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F7CE-81C2-4504-BC3E-5A7C83D74BD1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0FC-7E57-478B-A9C2-AE89A7149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892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F7CE-81C2-4504-BC3E-5A7C83D74BD1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0FC-7E57-478B-A9C2-AE89A7149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41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E26C-93A1-48D8-B22C-939698B5FA8D}" type="datetime1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96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F7CE-81C2-4504-BC3E-5A7C83D74BD1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0FC-7E57-478B-A9C2-AE89A7149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867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F7CE-81C2-4504-BC3E-5A7C83D74BD1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0FC-7E57-478B-A9C2-AE89A7149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524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F7CE-81C2-4504-BC3E-5A7C83D74BD1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0FC-7E57-478B-A9C2-AE89A7149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94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0992-3221-401B-ACBB-9383574F91AA}" type="datetime1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50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61A5-EECF-44A4-9F63-C9C16ABB6457}" type="datetime1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1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B98F-8389-4C76-B588-4AAAA95FC183}" type="datetime1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16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6F4E-B4DC-476A-BB11-8ADC9E9A9574}" type="datetime1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7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FE3E-0231-4BBC-ACCD-13EF0D74A56D}" type="datetime1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1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722DB-5F1D-4F33-9674-C52A04A330C9}" type="datetime1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AE3A-F534-40A5-868F-9E7AE93BAD86}" type="datetime1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9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C9C6C-33E3-4062-A6B4-3AED05403989}" type="datetime1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A03D-2B07-493C-91EA-3145C935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5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FF7CE-81C2-4504-BC3E-5A7C83D74BD1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9C0FC-7E57-478B-A9C2-AE89A7149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0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12" Type="http://schemas.openxmlformats.org/officeDocument/2006/relationships/hyperlink" Target="https://docs.google.com/forms/d/e/1FAIpQLSekNCQ_wKJ3Fw8NMprlHJI17mGuQY78GNbdvvd4s2rCHRlnBg/viewform?usp=sf_link" TargetMode="External"/><Relationship Id="rId2" Type="http://schemas.openxmlformats.org/officeDocument/2006/relationships/image" Target="../media/image26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5" Type="http://schemas.openxmlformats.org/officeDocument/2006/relationships/image" Target="../media/image37.png"/><Relationship Id="rId10" Type="http://schemas.openxmlformats.org/officeDocument/2006/relationships/hyperlink" Target="https://miro.com/app/board/uXjVMqEDH7w=/" TargetMode="External"/><Relationship Id="rId4" Type="http://schemas.openxmlformats.org/officeDocument/2006/relationships/image" Target="../media/image28.jpg"/><Relationship Id="rId9" Type="http://schemas.openxmlformats.org/officeDocument/2006/relationships/image" Target="../media/image33.png"/><Relationship Id="rId1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0" r="43139"/>
          <a:stretch/>
        </p:blipFill>
        <p:spPr>
          <a:xfrm>
            <a:off x="-56561" y="-6651"/>
            <a:ext cx="4609707" cy="6858000"/>
          </a:xfrm>
          <a:prstGeom prst="rect">
            <a:avLst/>
          </a:prstGeom>
        </p:spPr>
      </p:pic>
      <p:sp>
        <p:nvSpPr>
          <p:cNvPr id="12" name="Freeform 5"/>
          <p:cNvSpPr/>
          <p:nvPr/>
        </p:nvSpPr>
        <p:spPr>
          <a:xfrm>
            <a:off x="-56560" y="-6651"/>
            <a:ext cx="4615860" cy="6864651"/>
          </a:xfrm>
          <a:custGeom>
            <a:avLst/>
            <a:gdLst/>
            <a:ahLst/>
            <a:cxnLst/>
            <a:rect l="l" t="t" r="r" b="b"/>
            <a:pathLst>
              <a:path w="4482924" h="1045650">
                <a:moveTo>
                  <a:pt x="0" y="0"/>
                </a:moveTo>
                <a:lnTo>
                  <a:pt x="4482924" y="0"/>
                </a:lnTo>
                <a:lnTo>
                  <a:pt x="4482924" y="1045650"/>
                </a:lnTo>
                <a:lnTo>
                  <a:pt x="0" y="1045650"/>
                </a:lnTo>
                <a:close/>
              </a:path>
            </a:pathLst>
          </a:custGeom>
          <a:solidFill>
            <a:srgbClr val="002147">
              <a:alpha val="70000"/>
            </a:srgbClr>
          </a:solidFill>
        </p:spPr>
        <p:txBody>
          <a:bodyPr/>
          <a:lstStyle/>
          <a:p>
            <a:endParaRPr lang="LID4096"/>
          </a:p>
        </p:txBody>
      </p:sp>
      <p:sp>
        <p:nvSpPr>
          <p:cNvPr id="6" name="Прямоугольник 5"/>
          <p:cNvSpPr/>
          <p:nvPr/>
        </p:nvSpPr>
        <p:spPr>
          <a:xfrm>
            <a:off x="3962400" y="3758902"/>
            <a:ext cx="7543800" cy="10578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95541" y="3893422"/>
            <a:ext cx="3810659" cy="92333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/>
            <a:r>
              <a:rPr lang="ru-RU" sz="5400" b="1" dirty="0">
                <a:solidFill>
                  <a:schemeClr val="bg1"/>
                </a:solidFill>
                <a:latin typeface="Oswald"/>
              </a:rPr>
              <a:t>ПЕДАГОГОВ 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Freeform 16"/>
          <p:cNvSpPr/>
          <p:nvPr/>
        </p:nvSpPr>
        <p:spPr>
          <a:xfrm>
            <a:off x="497575" y="495299"/>
            <a:ext cx="1966225" cy="1076061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ID4096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626100" y="2392892"/>
            <a:ext cx="5880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514" y="954815"/>
            <a:ext cx="934806" cy="61420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403269" y="2799833"/>
            <a:ext cx="497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5400" b="1" dirty="0">
                <a:latin typeface="Oswald" panose="00000500000000000000" pitchFamily="2" charset="-52"/>
              </a:rPr>
              <a:t>АТТЕСТАЦИЯ</a:t>
            </a:r>
            <a:endParaRPr lang="ru-RU" sz="5400" dirty="0">
              <a:latin typeface="Oswald" panose="00000500000000000000" pitchFamily="2" charset="-52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F20D6A-C1FB-35E4-7A3F-887CBD59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011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29834" y="1857805"/>
            <a:ext cx="4845383" cy="45392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56991" y="1852216"/>
            <a:ext cx="4845383" cy="45392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Group 17"/>
          <p:cNvGrpSpPr/>
          <p:nvPr/>
        </p:nvGrpSpPr>
        <p:grpSpPr>
          <a:xfrm>
            <a:off x="6230256" y="1742463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14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4CDC9B-2046-F7C9-61A0-0CE727B68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1407" y="2219648"/>
            <a:ext cx="3393641" cy="3430588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effectLst/>
                <a:latin typeface="+mj-lt"/>
                <a:ea typeface="Times New Roman" panose="02020603050405020304" pitchFamily="18" charset="0"/>
              </a:rPr>
              <a:t>В случае присвоения квалификационной категории «педагог-модератор», «педагог-эксперт» педагог предоставляет сертификат о прохождении ОЗП </a:t>
            </a:r>
            <a:r>
              <a:rPr lang="ru-RU" sz="1800" dirty="0">
                <a:effectLst/>
                <a:latin typeface="+mj-lt"/>
                <a:ea typeface="Times New Roman" panose="02020603050405020304" pitchFamily="18" charset="0"/>
              </a:rPr>
              <a:t>с достижением порогового уровня для квалификационной категории «педагог-модератор», «педагог-эксперт» соответственно.</a:t>
            </a:r>
          </a:p>
          <a:p>
            <a:endParaRPr lang="ru-RU" sz="1800" dirty="0">
              <a:latin typeface="+mj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388A3C-4B1D-0F35-E231-BF941E0B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10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0" y="-1"/>
            <a:ext cx="12192000" cy="902034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4716" y="123253"/>
            <a:ext cx="106880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ГЛАВА 2. ПАРАГРАФ 2. 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Порядок досрочного присвоения квалификационных категорий педагогам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36900" y="2132944"/>
            <a:ext cx="3474049" cy="3577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+mj-lt"/>
                <a:ea typeface="Times New Roman" panose="02020603050405020304" pitchFamily="18" charset="0"/>
              </a:rPr>
              <a:t>43. </a:t>
            </a:r>
            <a:r>
              <a:rPr lang="ru-RU" b="1" dirty="0">
                <a:latin typeface="+mj-lt"/>
                <a:ea typeface="Times New Roman" panose="02020603050405020304" pitchFamily="18" charset="0"/>
              </a:rPr>
              <a:t>С начала функционирования Платформы Комиссия соответствующего уровня вправе вынести решение о присвоении квалификационной категории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в случае ежегодного (непрерывного в течение 2 лет) выполнения педагогом показателей эффективности деятельности выше действующей квалификационной категории. </a:t>
            </a:r>
          </a:p>
        </p:txBody>
      </p:sp>
      <p:grpSp>
        <p:nvGrpSpPr>
          <p:cNvPr id="10" name="Group 17"/>
          <p:cNvGrpSpPr/>
          <p:nvPr/>
        </p:nvGrpSpPr>
        <p:grpSpPr>
          <a:xfrm>
            <a:off x="1001421" y="1772008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11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57" y="1819563"/>
            <a:ext cx="759655" cy="8001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072" y="2014558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52FF4A-0CE2-F178-C871-C28443C2D23E}"/>
              </a:ext>
            </a:extLst>
          </p:cNvPr>
          <p:cNvSpPr txBox="1"/>
          <p:nvPr/>
        </p:nvSpPr>
        <p:spPr>
          <a:xfrm>
            <a:off x="1377523" y="960533"/>
            <a:ext cx="10212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Досрочное присвоение квалификационной категории допускается не менее,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чем через 2 (два) года после очередной аттестации.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C64ABB-AF82-41A9-5E4D-0B51E38DE6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9" y="972779"/>
            <a:ext cx="433180" cy="43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736600" y="4975517"/>
            <a:ext cx="10617200" cy="13068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4CDC9B-2046-F7C9-61A0-0CE727B68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278" y="5163951"/>
            <a:ext cx="9399522" cy="1118394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</a:rPr>
              <a:t>52. Педагогам, прошедшим обучение по программе отбора и подготовки лидеров изменений в образовании и вошедших в кадровый резерв, при назначении на должность присваивается квалификационная категория «руководитель-лидер» без прохождения процедуры аттестации.</a:t>
            </a:r>
          </a:p>
          <a:p>
            <a:endParaRPr lang="ru-RU" sz="1600" b="1" dirty="0">
              <a:latin typeface="+mj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388A3C-4B1D-0F35-E231-BF941E0B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11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0" y="-1"/>
            <a:ext cx="12192000" cy="1056432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9863" y="97073"/>
            <a:ext cx="112259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ГЛАВА 2. ПАРАГРАФ 3. </a:t>
            </a:r>
          </a:p>
          <a:p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Порядок присвоения квалификационной категории педагогам по упрощенному порядку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6600" y="1130435"/>
            <a:ext cx="10617200" cy="26160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66" y="1215184"/>
            <a:ext cx="664824" cy="49963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52156" y="1100444"/>
            <a:ext cx="9022244" cy="1491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+mj-lt"/>
                <a:ea typeface="Times New Roman" panose="02020603050405020304" pitchFamily="18" charset="0"/>
              </a:rPr>
              <a:t>51. Педагогам, принятым на работу в соответствии с Постановлением Правительства Республики Казахстан от 13 июня 2022 года № 390 «Об утверждении Правил привлечения лучших педагогов с соответствующим пакетом мер поддержки для регионов, имеющих дефицит учителей (Специальная программа)», на основании заявления присваивается квалификационная категория без прохождения процедуры аттестации: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48962" y="2713297"/>
            <a:ext cx="35735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  <a:ea typeface="Times New Roman" panose="02020603050405020304" pitchFamily="18" charset="0"/>
              </a:rPr>
              <a:t>выпускникам организаций высшего, послевузовского образования – «педагог-модератор»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213426" y="2682974"/>
            <a:ext cx="0" cy="89164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369505" y="2645952"/>
            <a:ext cx="4326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  <a:ea typeface="Times New Roman" panose="02020603050405020304" pitchFamily="18" charset="0"/>
              </a:rPr>
              <a:t>имеющим квалификационную категорию «педагог-эксперт», «педагог-исследователь» - </a:t>
            </a:r>
          </a:p>
          <a:p>
            <a:r>
              <a:rPr lang="ru-RU" sz="1600" b="1" dirty="0">
                <a:latin typeface="+mj-lt"/>
                <a:ea typeface="Times New Roman" panose="02020603050405020304" pitchFamily="18" charset="0"/>
              </a:rPr>
              <a:t>на один уровень выше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074226" y="2682974"/>
            <a:ext cx="0" cy="89164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912456" y="3794597"/>
            <a:ext cx="9301644" cy="1053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+mj-lt"/>
                <a:ea typeface="Times New Roman" panose="02020603050405020304" pitchFamily="18" charset="0"/>
              </a:rPr>
              <a:t>При переходе в другую организацию образования педагоги проходят процедуру подтверждения квалификационной категории, присвоенной в рамках Специальной программы.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+mj-lt"/>
                <a:ea typeface="Times New Roman" panose="02020603050405020304" pitchFamily="18" charset="0"/>
              </a:rPr>
              <a:t>Последующая аттестация проводится в сроки в соответствии с настоящими Правилами.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88" y="4059048"/>
            <a:ext cx="433180" cy="43318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78" y="5246841"/>
            <a:ext cx="591701" cy="57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99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388A3C-4B1D-0F35-E231-BF941E0B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12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0" y="0"/>
            <a:ext cx="12192000" cy="787400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225840"/>
            <a:ext cx="10643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ГЛАВА 2. 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ПОРЯДОК ПРОВЕДЕНИЯ ОЗП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1101534"/>
            <a:ext cx="1038926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+mj-lt"/>
                <a:ea typeface="Times New Roman" panose="02020603050405020304" pitchFamily="18" charset="0"/>
              </a:rPr>
              <a:t>59. Результат ОЗП считается положительным при достижении пороговых уровней для: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54770" y="1621247"/>
            <a:ext cx="998642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1135" y="2027331"/>
            <a:ext cx="4845383" cy="43290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Group 17"/>
          <p:cNvGrpSpPr/>
          <p:nvPr/>
        </p:nvGrpSpPr>
        <p:grpSpPr>
          <a:xfrm>
            <a:off x="914400" y="1917579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13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705481" y="2384665"/>
            <a:ext cx="4147289" cy="1732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+mj-lt"/>
                <a:ea typeface="Times New Roman" panose="02020603050405020304" pitchFamily="18" charset="0"/>
              </a:rPr>
              <a:t>ПЕДАГОГОВ</a:t>
            </a:r>
            <a:r>
              <a:rPr lang="kk-KZ" b="1" dirty="0">
                <a:latin typeface="+mj-lt"/>
                <a:ea typeface="Times New Roman" panose="02020603050405020304" pitchFamily="18" charset="0"/>
              </a:rPr>
              <a:t>,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b="1" dirty="0">
                <a:latin typeface="+mj-lt"/>
                <a:ea typeface="Times New Roman" panose="02020603050405020304" pitchFamily="18" charset="0"/>
              </a:rPr>
              <a:t>РУКОВОДИТЕЛЕЙ (ЗАВЕДУЮЩИХ)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b="1" dirty="0">
                <a:latin typeface="+mj-lt"/>
                <a:ea typeface="Times New Roman" panose="02020603050405020304" pitchFamily="18" charset="0"/>
              </a:rPr>
              <a:t> ОТДЕЛОВ, МЕТОДИСТОВ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b="1" dirty="0">
                <a:latin typeface="+mj-lt"/>
                <a:ea typeface="Times New Roman" panose="02020603050405020304" pitchFamily="18" charset="0"/>
              </a:rPr>
              <a:t>МЕТОДИЧЕСКИХ КАБИНЕТОВ ( (ЦЕНТРОВ)</a:t>
            </a:r>
            <a:endParaRPr lang="ru-RU" b="1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448" y="2231207"/>
            <a:ext cx="579994" cy="43588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08537" y="4254075"/>
            <a:ext cx="3975769" cy="1732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  <a:ea typeface="Times New Roman" panose="02020603050405020304" pitchFamily="18" charset="0"/>
              </a:rPr>
              <a:t>«педагог-модератор»</a:t>
            </a:r>
            <a:r>
              <a:rPr lang="ru-RU" b="1" dirty="0">
                <a:latin typeface="+mj-lt"/>
                <a:ea typeface="Times New Roman" panose="02020603050405020304" pitchFamily="18" charset="0"/>
              </a:rPr>
              <a:t> – 60 %;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  <a:ea typeface="Times New Roman" panose="02020603050405020304" pitchFamily="18" charset="0"/>
              </a:rPr>
              <a:t>«педагог-эксперт» </a:t>
            </a:r>
            <a:r>
              <a:rPr lang="ru-RU" b="1" dirty="0">
                <a:latin typeface="+mj-lt"/>
                <a:ea typeface="Times New Roman" panose="02020603050405020304" pitchFamily="18" charset="0"/>
              </a:rPr>
              <a:t>– 70 %;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«педагог-исследователь» - 80%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kk-KZ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«педагог-шебер» - 90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95810" y="2027331"/>
            <a:ext cx="4845383" cy="43290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Group 17"/>
          <p:cNvGrpSpPr/>
          <p:nvPr/>
        </p:nvGrpSpPr>
        <p:grpSpPr>
          <a:xfrm>
            <a:off x="6069075" y="1917579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20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3" t="4451" r="10644" b="12230"/>
          <a:stretch/>
        </p:blipFill>
        <p:spPr>
          <a:xfrm>
            <a:off x="6415831" y="2268604"/>
            <a:ext cx="477748" cy="530476"/>
          </a:xfrm>
          <a:prstGeom prst="rect">
            <a:avLst/>
          </a:prstGeom>
        </p:spPr>
      </p:pic>
      <p:sp>
        <p:nvSpPr>
          <p:cNvPr id="24" name="Объект 2">
            <a:extLst>
              <a:ext uri="{FF2B5EF4-FFF2-40B4-BE49-F238E27FC236}">
                <a16:creationId xmlns:a16="http://schemas.microsoft.com/office/drawing/2014/main" id="{554CDC9B-2046-F7C9-61A0-0CE727B68206}"/>
              </a:ext>
            </a:extLst>
          </p:cNvPr>
          <p:cNvSpPr txBox="1">
            <a:spLocks/>
          </p:cNvSpPr>
          <p:nvPr/>
        </p:nvSpPr>
        <p:spPr>
          <a:xfrm>
            <a:off x="6553538" y="2928981"/>
            <a:ext cx="4129925" cy="3057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>
                <a:latin typeface="+mj-lt"/>
              </a:rPr>
              <a:t>РУКОВОДИТЕЛЕЙ ОРГАНИЗАЦИЙ ОБРАЗОВАНИЯ (МЕТОДИЧЕСИКХ КАБИНЕТОВ (ЦЕНТРОВ), РУКОВОДИТЕЛЕЙ (ЗАВЕДУЮЩИХ) ОТДЕЛОВ </a:t>
            </a:r>
            <a:r>
              <a:rPr lang="ru-RU" sz="1900" dirty="0">
                <a:latin typeface="+mj-lt"/>
              </a:rPr>
              <a:t> </a:t>
            </a:r>
            <a:r>
              <a:rPr lang="ru-RU" sz="1800" dirty="0">
                <a:latin typeface="+mj-lt"/>
                <a:ea typeface="Times New Roman" panose="02020603050405020304" pitchFamily="18" charset="0"/>
              </a:rPr>
              <a:t>- </a:t>
            </a:r>
            <a:r>
              <a:rPr lang="ru-RU" sz="21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70 %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b="1" dirty="0">
              <a:latin typeface="+mj-lt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768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5BC322F-16B3-43F4-BE33-97AB30C8AA95}"/>
              </a:ext>
            </a:extLst>
          </p:cNvPr>
          <p:cNvSpPr/>
          <p:nvPr/>
        </p:nvSpPr>
        <p:spPr>
          <a:xfrm>
            <a:off x="6393079" y="626307"/>
            <a:ext cx="5396807" cy="40011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2080DA14-16DB-47FE-8970-3B6FA13DEA21}"/>
              </a:ext>
            </a:extLst>
          </p:cNvPr>
          <p:cNvSpPr/>
          <p:nvPr/>
        </p:nvSpPr>
        <p:spPr>
          <a:xfrm>
            <a:off x="414596" y="665462"/>
            <a:ext cx="5396807" cy="400110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8" name="Google Shape;299;p6"/>
          <p:cNvCxnSpPr/>
          <p:nvPr/>
        </p:nvCxnSpPr>
        <p:spPr>
          <a:xfrm>
            <a:off x="6106270" y="1674183"/>
            <a:ext cx="16795" cy="2258169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191E659-BD5A-78CA-7269-BD16A0D9CD51}"/>
              </a:ext>
            </a:extLst>
          </p:cNvPr>
          <p:cNvSpPr/>
          <p:nvPr/>
        </p:nvSpPr>
        <p:spPr>
          <a:xfrm>
            <a:off x="422079" y="639975"/>
            <a:ext cx="5000828" cy="4001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ТЕКУЩАЯ СИТУАЦИЯ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191E659-BD5A-78CA-7269-BD16A0D9CD51}"/>
              </a:ext>
            </a:extLst>
          </p:cNvPr>
          <p:cNvSpPr/>
          <p:nvPr/>
        </p:nvSpPr>
        <p:spPr>
          <a:xfrm>
            <a:off x="6525800" y="634023"/>
            <a:ext cx="5000828" cy="4001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ПРЕДЛОЖЕНИЕ</a:t>
            </a:r>
          </a:p>
        </p:txBody>
      </p:sp>
      <p:cxnSp>
        <p:nvCxnSpPr>
          <p:cNvPr id="45" name="Google Shape;299;p6"/>
          <p:cNvCxnSpPr/>
          <p:nvPr/>
        </p:nvCxnSpPr>
        <p:spPr>
          <a:xfrm flipH="1">
            <a:off x="341521" y="1590311"/>
            <a:ext cx="14729" cy="2722984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" name="Google Shape;302;p6"/>
          <p:cNvSpPr/>
          <p:nvPr/>
        </p:nvSpPr>
        <p:spPr>
          <a:xfrm>
            <a:off x="721676" y="1432838"/>
            <a:ext cx="4967762" cy="95757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1. Тестирование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-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(один тест для всех категорий)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lvl="0">
              <a:buClr>
                <a:srgbClr val="000000"/>
              </a:buClr>
              <a:buSzPts val="1600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Предметные знания – </a:t>
            </a:r>
            <a:r>
              <a:rPr lang="ru-RU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30 </a:t>
            </a:r>
            <a:r>
              <a:rPr lang="ru-RU" sz="160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заданий</a:t>
            </a:r>
          </a:p>
          <a:p>
            <a:pPr lvl="0">
              <a:buClr>
                <a:srgbClr val="000000"/>
              </a:buClr>
              <a:buSzPts val="1600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Методика обучения – </a:t>
            </a:r>
            <a:r>
              <a:rPr lang="ru-RU" sz="1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20 </a:t>
            </a:r>
            <a:r>
              <a:rPr lang="ru-RU" sz="160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заданий</a:t>
            </a:r>
          </a:p>
          <a:p>
            <a:pPr lvl="0" algn="ctr">
              <a:buClr>
                <a:srgbClr val="000000"/>
              </a:buClr>
              <a:buSzPts val="1600"/>
            </a:pPr>
            <a:r>
              <a:rPr lang="ru-RU" sz="16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Итого – </a:t>
            </a:r>
            <a:r>
              <a:rPr lang="ru-RU" sz="1600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50 </a:t>
            </a:r>
            <a:r>
              <a:rPr lang="ru-RU" sz="16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заданий</a:t>
            </a:r>
            <a:endParaRPr sz="160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9" name="Google Shape;303;p6"/>
          <p:cNvSpPr/>
          <p:nvPr/>
        </p:nvSpPr>
        <p:spPr>
          <a:xfrm>
            <a:off x="737382" y="2473124"/>
            <a:ext cx="4936351" cy="48979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Arial"/>
              </a:rPr>
              <a:t>.</a:t>
            </a:r>
            <a:r>
              <a:rPr lang="ru-RU" sz="16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Написание эссе – </a:t>
            </a:r>
            <a:r>
              <a:rPr lang="ru-RU" sz="1600" b="1" dirty="0">
                <a:latin typeface="+mj-lt"/>
                <a:cs typeface="Arial" panose="020B0604020202020204" pitchFamily="34" charset="0"/>
                <a:sym typeface="Arial"/>
              </a:rPr>
              <a:t>250-300 </a:t>
            </a:r>
            <a:r>
              <a:rPr lang="ru-RU" sz="1600" dirty="0">
                <a:latin typeface="+mj-lt"/>
                <a:cs typeface="Arial" panose="020B0604020202020204" pitchFamily="34" charset="0"/>
                <a:sym typeface="Arial"/>
              </a:rPr>
              <a:t>слов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(не учитывается при аттестации)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50" name="Google Shape;304;p6"/>
          <p:cNvSpPr/>
          <p:nvPr/>
        </p:nvSpPr>
        <p:spPr>
          <a:xfrm>
            <a:off x="721676" y="3991358"/>
            <a:ext cx="5053326" cy="162053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endParaRPr lang="ru-RU" sz="1600" b="0" i="0" u="none" strike="noStrike" cap="none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cxnSp>
        <p:nvCxnSpPr>
          <p:cNvPr id="51" name="Google Shape;305;p6"/>
          <p:cNvCxnSpPr/>
          <p:nvPr/>
        </p:nvCxnSpPr>
        <p:spPr>
          <a:xfrm>
            <a:off x="463797" y="2823140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" name="Google Shape;307;p6"/>
          <p:cNvCxnSpPr/>
          <p:nvPr/>
        </p:nvCxnSpPr>
        <p:spPr>
          <a:xfrm>
            <a:off x="470005" y="1477825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" name="Google Shape;310;p6"/>
          <p:cNvCxnSpPr/>
          <p:nvPr/>
        </p:nvCxnSpPr>
        <p:spPr>
          <a:xfrm>
            <a:off x="364773" y="4309314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005438"/>
              </p:ext>
            </p:extLst>
          </p:nvPr>
        </p:nvGraphicFramePr>
        <p:xfrm>
          <a:off x="919243" y="3940620"/>
          <a:ext cx="4847464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4287">
                  <a:extLst>
                    <a:ext uri="{9D8B030D-6E8A-4147-A177-3AD203B41FA5}">
                      <a16:colId xmlns:a16="http://schemas.microsoft.com/office/drawing/2014/main" val="3924510486"/>
                    </a:ext>
                  </a:extLst>
                </a:gridCol>
                <a:gridCol w="2313177">
                  <a:extLst>
                    <a:ext uri="{9D8B030D-6E8A-4147-A177-3AD203B41FA5}">
                      <a16:colId xmlns:a16="http://schemas.microsoft.com/office/drawing/2014/main" val="2721409421"/>
                    </a:ext>
                  </a:extLst>
                </a:gridCol>
              </a:tblGrid>
              <a:tr h="28785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Пороговый уровень прохождения ОЗП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78674"/>
                  </a:ext>
                </a:extLst>
              </a:tr>
              <a:tr h="261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50 %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8206466"/>
                  </a:ext>
                </a:extLst>
              </a:tr>
              <a:tr h="261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«Педагог-модератор»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60 %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8544097"/>
                  </a:ext>
                </a:extLst>
              </a:tr>
              <a:tr h="261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«Педагог-эксперт»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70 %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0770649"/>
                  </a:ext>
                </a:extLst>
              </a:tr>
              <a:tr h="261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«Педагог-исследователь»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80 %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4855217"/>
                  </a:ext>
                </a:extLst>
              </a:tr>
              <a:tr h="261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«Педагог-мастер»</a:t>
                      </a:r>
                      <a:endParaRPr lang="ru-RU" sz="12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90 %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664366"/>
                  </a:ext>
                </a:extLst>
              </a:tr>
            </a:tbl>
          </a:graphicData>
        </a:graphic>
      </p:graphicFrame>
      <p:cxnSp>
        <p:nvCxnSpPr>
          <p:cNvPr id="40" name="Google Shape;305;p6"/>
          <p:cNvCxnSpPr/>
          <p:nvPr/>
        </p:nvCxnSpPr>
        <p:spPr>
          <a:xfrm>
            <a:off x="6132253" y="2580617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" name="Google Shape;307;p6"/>
          <p:cNvCxnSpPr/>
          <p:nvPr/>
        </p:nvCxnSpPr>
        <p:spPr>
          <a:xfrm>
            <a:off x="6220025" y="1803435"/>
            <a:ext cx="166317" cy="3094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" name="Google Shape;310;p6"/>
          <p:cNvCxnSpPr/>
          <p:nvPr/>
        </p:nvCxnSpPr>
        <p:spPr>
          <a:xfrm flipV="1">
            <a:off x="6261854" y="3808768"/>
            <a:ext cx="111854" cy="3438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" name="Google Shape;302;p6"/>
          <p:cNvSpPr/>
          <p:nvPr/>
        </p:nvSpPr>
        <p:spPr>
          <a:xfrm>
            <a:off x="6383070" y="1397074"/>
            <a:ext cx="5423503" cy="82478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>
              <a:buClr>
                <a:srgbClr val="000000"/>
              </a:buClr>
              <a:buSzPts val="1600"/>
              <a:buAutoNum type="arabicPeriod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Тестирование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-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(3 уровня сложности заданий)</a:t>
            </a:r>
          </a:p>
          <a:p>
            <a:pPr lvl="0">
              <a:buClr>
                <a:srgbClr val="000000"/>
              </a:buClr>
              <a:buSzPts val="1600"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Предметные знания – </a:t>
            </a:r>
            <a:r>
              <a:rPr lang="en-US" sz="1600" b="1" i="0" u="none" strike="noStrike" cap="none" dirty="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100</a:t>
            </a:r>
            <a:r>
              <a:rPr lang="en-US" sz="1600" b="1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60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заданий</a:t>
            </a:r>
          </a:p>
          <a:p>
            <a:pPr lvl="0">
              <a:buClr>
                <a:srgbClr val="000000"/>
              </a:buClr>
              <a:buSzPts val="1600"/>
            </a:pPr>
            <a:r>
              <a:rPr lang="ru-RU" sz="160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Методика обучения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исключается</a:t>
            </a:r>
            <a:endParaRPr lang="ru-RU" sz="1600" b="1" i="0" u="none" strike="noStrike" cap="none" dirty="0">
              <a:solidFill>
                <a:schemeClr val="accent5">
                  <a:lumMod val="75000"/>
                </a:schemeClr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6" name="Google Shape;303;p6"/>
          <p:cNvSpPr/>
          <p:nvPr/>
        </p:nvSpPr>
        <p:spPr>
          <a:xfrm>
            <a:off x="6383070" y="2459929"/>
            <a:ext cx="5443630" cy="47629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Исключается</a:t>
            </a:r>
            <a:endParaRPr sz="1600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Google Shape;304;p6"/>
          <p:cNvSpPr/>
          <p:nvPr/>
        </p:nvSpPr>
        <p:spPr>
          <a:xfrm>
            <a:off x="6278951" y="4026016"/>
            <a:ext cx="5537669" cy="137122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endParaRPr lang="ru-RU" sz="1600" b="0" i="0" u="none" strike="noStrike" cap="none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60453" y="5684826"/>
            <a:ext cx="5028985" cy="796507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Педагоги могут проходить процедуру ОЗП 2 раза в календарный год бесплатно.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272925" y="5507012"/>
            <a:ext cx="5543695" cy="108006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/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Педагоги могут проходить процедуру ОЗП:</a:t>
            </a:r>
          </a:p>
          <a:p>
            <a:pPr marL="285750" lvl="0" indent="-285750">
              <a:buFontTx/>
              <a:buChar char="-"/>
            </a:pPr>
            <a:r>
              <a:rPr lang="ru-RU" sz="1400" dirty="0">
                <a:solidFill>
                  <a:srgbClr val="C00000"/>
                </a:solidFill>
                <a:latin typeface="+mj-lt"/>
              </a:rPr>
              <a:t>в течение года согласно графику, утверждённому уполномоченным органом в области образования</a:t>
            </a:r>
          </a:p>
          <a:p>
            <a:pPr marL="285750" lvl="0" indent="-285750">
              <a:buFontTx/>
              <a:buChar char="-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 раза в календарный год: 1 раз бесплатно, </a:t>
            </a:r>
            <a:r>
              <a:rPr lang="ru-RU" sz="1400" dirty="0">
                <a:solidFill>
                  <a:srgbClr val="C00000"/>
                </a:solidFill>
                <a:latin typeface="+mj-lt"/>
              </a:rPr>
              <a:t>1 раз – на платной основе</a:t>
            </a:r>
          </a:p>
          <a:p>
            <a:pPr lvl="0"/>
            <a:endParaRPr lang="ru-RU" sz="1400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D4B604C-FC19-E9E3-4A97-B2C41D649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324329"/>
              </p:ext>
            </p:extLst>
          </p:nvPr>
        </p:nvGraphicFramePr>
        <p:xfrm>
          <a:off x="6413157" y="4080525"/>
          <a:ext cx="4859600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6423">
                  <a:extLst>
                    <a:ext uri="{9D8B030D-6E8A-4147-A177-3AD203B41FA5}">
                      <a16:colId xmlns:a16="http://schemas.microsoft.com/office/drawing/2014/main" val="3924510486"/>
                    </a:ext>
                  </a:extLst>
                </a:gridCol>
                <a:gridCol w="2313177">
                  <a:extLst>
                    <a:ext uri="{9D8B030D-6E8A-4147-A177-3AD203B41FA5}">
                      <a16:colId xmlns:a16="http://schemas.microsoft.com/office/drawing/2014/main" val="2721409421"/>
                    </a:ext>
                  </a:extLst>
                </a:gridCol>
              </a:tblGrid>
              <a:tr h="21448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Пороговый уровень прохождения ОЗП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78674"/>
                  </a:ext>
                </a:extLst>
              </a:tr>
              <a:tr h="194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«Педагог-модератор»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60 %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8544097"/>
                  </a:ext>
                </a:extLst>
              </a:tr>
              <a:tr h="194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«Педагог-эксперт»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cs typeface="Arial"/>
                          <a:sym typeface="Arial"/>
                        </a:rPr>
                        <a:t>«Педагог-исследователь»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latin typeface="+mj-lt"/>
                          <a:cs typeface="Arial"/>
                          <a:sym typeface="Arial"/>
                        </a:rPr>
                        <a:t>«Педагог-мастер»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70 %</a:t>
                      </a:r>
                    </a:p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80%</a:t>
                      </a:r>
                    </a:p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90%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0770649"/>
                  </a:ext>
                </a:extLst>
              </a:tr>
            </a:tbl>
          </a:graphicData>
        </a:graphic>
      </p:graphicFrame>
      <p:sp>
        <p:nvSpPr>
          <p:cNvPr id="11" name="Google Shape;303;p6">
            <a:extLst>
              <a:ext uri="{FF2B5EF4-FFF2-40B4-BE49-F238E27FC236}">
                <a16:creationId xmlns:a16="http://schemas.microsoft.com/office/drawing/2014/main" id="{007226EB-FCAA-060A-5DC7-9315C9F562B7}"/>
              </a:ext>
            </a:extLst>
          </p:cNvPr>
          <p:cNvSpPr/>
          <p:nvPr/>
        </p:nvSpPr>
        <p:spPr>
          <a:xfrm>
            <a:off x="754334" y="3128342"/>
            <a:ext cx="4919399" cy="7787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При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присвоении (подтверждении)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квалификационной категории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все педагоги проходят процедуру ОЗП</a:t>
            </a:r>
          </a:p>
        </p:txBody>
      </p:sp>
      <p:sp>
        <p:nvSpPr>
          <p:cNvPr id="17" name="Google Shape;303;p6">
            <a:extLst>
              <a:ext uri="{FF2B5EF4-FFF2-40B4-BE49-F238E27FC236}">
                <a16:creationId xmlns:a16="http://schemas.microsoft.com/office/drawing/2014/main" id="{84235965-F83B-0009-3F1F-1A662680758D}"/>
              </a:ext>
            </a:extLst>
          </p:cNvPr>
          <p:cNvSpPr/>
          <p:nvPr/>
        </p:nvSpPr>
        <p:spPr>
          <a:xfrm>
            <a:off x="6344960" y="3128342"/>
            <a:ext cx="5481739" cy="65258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При присвоении  квалификационной категории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все педагоги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Arial"/>
              </a:rPr>
              <a:t>проходят процедуру ОЗП</a:t>
            </a:r>
          </a:p>
          <a:p>
            <a:endParaRPr lang="ru-RU" sz="1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0" y="-696"/>
            <a:ext cx="12192000" cy="556524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sz="2000" b="1" dirty="0">
              <a:solidFill>
                <a:srgbClr val="FFC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235987" y="1380584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63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222150" y="4011188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65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220733" y="2716719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67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5987932" y="3712847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69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5969387" y="2463354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71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5966334" y="1674183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66983" y="82837"/>
            <a:ext cx="3366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ОЦЕНКА ЗНАНИЙ </a:t>
            </a:r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ПЕДАГОГОВ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4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388A3C-4B1D-0F35-E231-BF941E0B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11387"/>
            <a:ext cx="2743200" cy="365125"/>
          </a:xfrm>
        </p:spPr>
        <p:txBody>
          <a:bodyPr/>
          <a:lstStyle/>
          <a:p>
            <a:fld id="{3C37A03D-2B07-493C-91EA-3145C93517F4}" type="slidenum">
              <a:rPr lang="ru-RU" smtClean="0"/>
              <a:t>14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0" y="0"/>
            <a:ext cx="12192000" cy="787400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5600" y="53577"/>
            <a:ext cx="1148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ГЛАВА 3. ПАРАГРАФ 2. 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Порядок комплексного аналитического обобщения результатов деятельности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9869" y="2736293"/>
            <a:ext cx="4772794" cy="14808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5600" y="962640"/>
            <a:ext cx="11341100" cy="164586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Group 17"/>
          <p:cNvGrpSpPr/>
          <p:nvPr/>
        </p:nvGrpSpPr>
        <p:grpSpPr>
          <a:xfrm>
            <a:off x="779607" y="2619714"/>
            <a:ext cx="253469" cy="269841"/>
            <a:chOff x="0" y="0"/>
            <a:chExt cx="3619627" cy="3134614"/>
          </a:xfrm>
          <a:solidFill>
            <a:srgbClr val="FFC000"/>
          </a:solidFill>
        </p:grpSpPr>
        <p:sp>
          <p:nvSpPr>
            <p:cNvPr id="13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366356" y="976053"/>
            <a:ext cx="101144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+mj-lt"/>
                <a:ea typeface="Times New Roman" panose="02020603050405020304" pitchFamily="18" charset="0"/>
              </a:rPr>
              <a:t>85</a:t>
            </a:r>
            <a:r>
              <a:rPr lang="kk-KZ" sz="16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Материалы педагога для комплексного аналитического обобщения результатов деятельности формируются на Платформе (с начала функционирования) через интеграцию документов (сведений) по направлениям деятельности педагога из различных баз данных: успеваемости и качеству обучения обучающихся; достижениям обучающихся (воспитанников) и педагогов в конкурсах, олимпиадах, соревнованиях, чемпионатах; обобщению (трансляции) опыта, разработке методических материалов, взаимодействию в педагогическом сообществе, повышению квалификации.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8" y="1139881"/>
            <a:ext cx="685800" cy="43719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067026" y="2909147"/>
            <a:ext cx="33779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  <a:ea typeface="Times New Roman" panose="02020603050405020304" pitchFamily="18" charset="0"/>
              </a:rPr>
              <a:t>Платформа ежегодно системно пополняется для стимулирования педагогов к профессиональной активности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289774" y="2688589"/>
            <a:ext cx="4889500" cy="14808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Group 17"/>
          <p:cNvGrpSpPr/>
          <p:nvPr/>
        </p:nvGrpSpPr>
        <p:grpSpPr>
          <a:xfrm>
            <a:off x="6134231" y="2648041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23" name="Freeform 1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7117113" y="2767280"/>
            <a:ext cx="38364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  <a:ea typeface="Times New Roman" panose="02020603050405020304" pitchFamily="18" charset="0"/>
              </a:rPr>
              <a:t>Доступ к личному кабинету педагога на Платформе предоставляется педагогу, ответственному лицу аттестующего органа, Комиссии </a:t>
            </a:r>
          </a:p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без права загружать материалы</a:t>
            </a:r>
            <a:endParaRPr lang="ru-RU" sz="1600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06" y="2878835"/>
            <a:ext cx="583776" cy="550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53" y="3002385"/>
            <a:ext cx="550727" cy="550165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238250" y="4287011"/>
            <a:ext cx="103441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+mj-lt"/>
                <a:ea typeface="Times New Roman" panose="02020603050405020304" pitchFamily="18" charset="0"/>
              </a:rPr>
              <a:t>До начала функционирования платформы материалы комплексного аналитического обобщения результатов деятельности педагога формируются организацией образования и направляются в Комиссию соответствующего уровня на электронных носителях или бумажном формате.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015198" y="4350059"/>
            <a:ext cx="0" cy="61256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314958" y="5056031"/>
            <a:ext cx="5893336" cy="136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807200" y="5056031"/>
            <a:ext cx="4889500" cy="13629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113122" y="5095571"/>
            <a:ext cx="50951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  <a:ea typeface="Times New Roman" panose="02020603050405020304" pitchFamily="18" charset="0"/>
              </a:rPr>
              <a:t>86. Комиссия на Платформе проводит комплексное аналитическое обобщение результатов деятельности в соответствии с Критериями оценивания и показателями эффективности деятельности педагога согласно приложению 12 к настоящим Правилам.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4" y="5435219"/>
            <a:ext cx="735584" cy="551688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943894" y="5068854"/>
            <a:ext cx="45369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До начала функционирования платформы Комиссия рассматривает материалы комплексного аналитического обобщения результатов деятельности педагога в электронном или бумажном формате.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429006" y="5095571"/>
            <a:ext cx="0" cy="118072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915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3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51201" y="1386401"/>
            <a:ext cx="984731" cy="7024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350;p8"/>
          <p:cNvCxnSpPr/>
          <p:nvPr/>
        </p:nvCxnSpPr>
        <p:spPr>
          <a:xfrm flipV="1">
            <a:off x="6414104" y="1880113"/>
            <a:ext cx="3367043" cy="7885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" name="TextBox 3"/>
          <p:cNvSpPr txBox="1"/>
          <p:nvPr/>
        </p:nvSpPr>
        <p:spPr>
          <a:xfrm>
            <a:off x="7205085" y="585378"/>
            <a:ext cx="2097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Постоянное пополнение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80" y="3152512"/>
            <a:ext cx="891870" cy="5942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940" y="2575553"/>
            <a:ext cx="666534" cy="606970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6363124" y="975910"/>
            <a:ext cx="376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Посредством интеграции Профиля педагога с различными базами данных, содержащих личные данные и сведения о деятельности педагогов</a:t>
            </a:r>
          </a:p>
        </p:txBody>
      </p:sp>
      <p:sp>
        <p:nvSpPr>
          <p:cNvPr id="3" name="Скругленный прямоугольник 1">
            <a:extLst>
              <a:ext uri="{FF2B5EF4-FFF2-40B4-BE49-F238E27FC236}">
                <a16:creationId xmlns:a16="http://schemas.microsoft.com/office/drawing/2014/main" id="{9BD01693-C781-17E4-1B9F-D11BDBDD7469}"/>
              </a:ext>
            </a:extLst>
          </p:cNvPr>
          <p:cNvSpPr/>
          <p:nvPr/>
        </p:nvSpPr>
        <p:spPr>
          <a:xfrm>
            <a:off x="2153489" y="720346"/>
            <a:ext cx="2066505" cy="307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 Логин</a:t>
            </a: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 </a:t>
            </a:r>
          </a:p>
        </p:txBody>
      </p:sp>
      <p:sp>
        <p:nvSpPr>
          <p:cNvPr id="5" name="Google Shape;302;p6">
            <a:extLst>
              <a:ext uri="{FF2B5EF4-FFF2-40B4-BE49-F238E27FC236}">
                <a16:creationId xmlns:a16="http://schemas.microsoft.com/office/drawing/2014/main" id="{3FDBE6FB-8082-3D02-0A33-4EAD4EEA4C99}"/>
              </a:ext>
            </a:extLst>
          </p:cNvPr>
          <p:cNvSpPr/>
          <p:nvPr/>
        </p:nvSpPr>
        <p:spPr>
          <a:xfrm>
            <a:off x="714599" y="3647117"/>
            <a:ext cx="1821565" cy="420753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b="1" dirty="0"/>
              <a:t>Наблюдение практики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6" name="Google Shape;302;p6">
            <a:extLst>
              <a:ext uri="{FF2B5EF4-FFF2-40B4-BE49-F238E27FC236}">
                <a16:creationId xmlns:a16="http://schemas.microsoft.com/office/drawing/2014/main" id="{B5C7B173-CD22-B119-ACB7-2BC9B63EA001}"/>
              </a:ext>
            </a:extLst>
          </p:cNvPr>
          <p:cNvSpPr/>
          <p:nvPr/>
        </p:nvSpPr>
        <p:spPr>
          <a:xfrm>
            <a:off x="714598" y="4156583"/>
            <a:ext cx="1821565" cy="64338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200" b="1" dirty="0">
                <a:cs typeface="Arial" panose="020B0604020202020204" pitchFamily="34" charset="0"/>
              </a:rPr>
              <a:t>Достижения обучающихся (воспитанников)</a:t>
            </a:r>
            <a:r>
              <a:rPr lang="ru-RU" sz="12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Google Shape;302;p6">
            <a:extLst>
              <a:ext uri="{FF2B5EF4-FFF2-40B4-BE49-F238E27FC236}">
                <a16:creationId xmlns:a16="http://schemas.microsoft.com/office/drawing/2014/main" id="{F63D2767-1D7C-ED91-D615-CB9194275BAD}"/>
              </a:ext>
            </a:extLst>
          </p:cNvPr>
          <p:cNvSpPr/>
          <p:nvPr/>
        </p:nvSpPr>
        <p:spPr>
          <a:xfrm>
            <a:off x="714596" y="5412995"/>
            <a:ext cx="1821565" cy="717252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200" b="1" dirty="0">
                <a:cs typeface="Arial" panose="020B0604020202020204" pitchFamily="34" charset="0"/>
              </a:rPr>
              <a:t>Обобщение (трансляция) </a:t>
            </a:r>
          </a:p>
          <a:p>
            <a:pPr algn="ctr"/>
            <a:r>
              <a:rPr lang="ru-RU" sz="1200" b="1" dirty="0">
                <a:cs typeface="Arial" panose="020B0604020202020204" pitchFamily="34" charset="0"/>
              </a:rPr>
              <a:t>лучших педагогических практик </a:t>
            </a:r>
          </a:p>
        </p:txBody>
      </p:sp>
      <p:sp>
        <p:nvSpPr>
          <p:cNvPr id="17" name="Google Shape;302;p6">
            <a:extLst>
              <a:ext uri="{FF2B5EF4-FFF2-40B4-BE49-F238E27FC236}">
                <a16:creationId xmlns:a16="http://schemas.microsoft.com/office/drawing/2014/main" id="{CAB57F00-D4E9-E6B0-58EB-EBDB8EAC1E33}"/>
              </a:ext>
            </a:extLst>
          </p:cNvPr>
          <p:cNvSpPr/>
          <p:nvPr/>
        </p:nvSpPr>
        <p:spPr>
          <a:xfrm>
            <a:off x="714597" y="4888682"/>
            <a:ext cx="1821565" cy="442999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200" b="1" dirty="0">
                <a:cs typeface="Arial" panose="020B0604020202020204" pitchFamily="34" charset="0"/>
              </a:rPr>
              <a:t>Достижения педагога</a:t>
            </a:r>
            <a:endParaRPr lang="ru-RU" sz="1200" dirty="0"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94C29E-40FB-6590-F83A-2BCA1F24FCA8}"/>
              </a:ext>
            </a:extLst>
          </p:cNvPr>
          <p:cNvSpPr txBox="1"/>
          <p:nvPr/>
        </p:nvSpPr>
        <p:spPr>
          <a:xfrm>
            <a:off x="720467" y="2204513"/>
            <a:ext cx="7296135" cy="338554"/>
          </a:xfrm>
          <a:prstGeom prst="rect">
            <a:avLst/>
          </a:prstGeom>
          <a:solidFill>
            <a:srgbClr val="002147"/>
          </a:solidFill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ru-RU" sz="1600" b="1" dirty="0">
                <a:solidFill>
                  <a:srgbClr val="FFC000"/>
                </a:solidFill>
                <a:latin typeface="Arial Narrow" panose="020B0606020202030204" pitchFamily="34" charset="0"/>
                <a:sym typeface="Arial"/>
              </a:rPr>
              <a:t>Основные вкладки</a:t>
            </a:r>
          </a:p>
        </p:txBody>
      </p:sp>
      <p:sp>
        <p:nvSpPr>
          <p:cNvPr id="20" name="Google Shape;302;p6">
            <a:extLst>
              <a:ext uri="{FF2B5EF4-FFF2-40B4-BE49-F238E27FC236}">
                <a16:creationId xmlns:a16="http://schemas.microsoft.com/office/drawing/2014/main" id="{5A72D653-4D3A-D6F4-E12F-93B2C650BF12}"/>
              </a:ext>
            </a:extLst>
          </p:cNvPr>
          <p:cNvSpPr/>
          <p:nvPr/>
        </p:nvSpPr>
        <p:spPr>
          <a:xfrm>
            <a:off x="714600" y="3137651"/>
            <a:ext cx="1821565" cy="420753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b="1" dirty="0"/>
              <a:t>Мониторинг качества обучения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21" name="Скругленный прямоугольник 1">
            <a:extLst>
              <a:ext uri="{FF2B5EF4-FFF2-40B4-BE49-F238E27FC236}">
                <a16:creationId xmlns:a16="http://schemas.microsoft.com/office/drawing/2014/main" id="{24AB84DF-6B1F-A520-4E40-330AB5CD97E3}"/>
              </a:ext>
            </a:extLst>
          </p:cNvPr>
          <p:cNvSpPr/>
          <p:nvPr/>
        </p:nvSpPr>
        <p:spPr>
          <a:xfrm>
            <a:off x="720466" y="690607"/>
            <a:ext cx="1305420" cy="13398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</a:rPr>
              <a:t>Личный кабинет педагога</a:t>
            </a:r>
          </a:p>
        </p:txBody>
      </p:sp>
      <p:sp>
        <p:nvSpPr>
          <p:cNvPr id="23" name="Скругленный прямоугольник 1">
            <a:extLst>
              <a:ext uri="{FF2B5EF4-FFF2-40B4-BE49-F238E27FC236}">
                <a16:creationId xmlns:a16="http://schemas.microsoft.com/office/drawing/2014/main" id="{43BE5B41-6CCF-063B-49AC-404AA8E36D39}"/>
              </a:ext>
            </a:extLst>
          </p:cNvPr>
          <p:cNvSpPr/>
          <p:nvPr/>
        </p:nvSpPr>
        <p:spPr>
          <a:xfrm>
            <a:off x="2153489" y="1165737"/>
            <a:ext cx="2066505" cy="307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Пароль</a:t>
            </a: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 </a:t>
            </a:r>
          </a:p>
        </p:txBody>
      </p:sp>
      <p:sp>
        <p:nvSpPr>
          <p:cNvPr id="24" name="Google Shape;302;p6">
            <a:extLst>
              <a:ext uri="{FF2B5EF4-FFF2-40B4-BE49-F238E27FC236}">
                <a16:creationId xmlns:a16="http://schemas.microsoft.com/office/drawing/2014/main" id="{D55ABF45-9962-CBB6-225A-AE3FCFE2CFB5}"/>
              </a:ext>
            </a:extLst>
          </p:cNvPr>
          <p:cNvSpPr/>
          <p:nvPr/>
        </p:nvSpPr>
        <p:spPr>
          <a:xfrm>
            <a:off x="720466" y="2639332"/>
            <a:ext cx="1821565" cy="42080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b="1" dirty="0"/>
              <a:t>Личные сведения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25" name="Google Shape;302;p6">
            <a:extLst>
              <a:ext uri="{FF2B5EF4-FFF2-40B4-BE49-F238E27FC236}">
                <a16:creationId xmlns:a16="http://schemas.microsoft.com/office/drawing/2014/main" id="{FC5202E0-DE79-89A0-B846-3379769FE491}"/>
              </a:ext>
            </a:extLst>
          </p:cNvPr>
          <p:cNvSpPr/>
          <p:nvPr/>
        </p:nvSpPr>
        <p:spPr>
          <a:xfrm>
            <a:off x="2640918" y="2644997"/>
            <a:ext cx="5375686" cy="42080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ru-RU" sz="1200" dirty="0"/>
              <a:t>Образование, место работы, предмет, стаж работы, категория, результат ОЗП, КПК</a:t>
            </a:r>
          </a:p>
        </p:txBody>
      </p:sp>
      <p:sp>
        <p:nvSpPr>
          <p:cNvPr id="26" name="Google Shape;302;p6">
            <a:extLst>
              <a:ext uri="{FF2B5EF4-FFF2-40B4-BE49-F238E27FC236}">
                <a16:creationId xmlns:a16="http://schemas.microsoft.com/office/drawing/2014/main" id="{06FA0DC0-1DEA-A31B-F89A-D08C0C9DA7F8}"/>
              </a:ext>
            </a:extLst>
          </p:cNvPr>
          <p:cNvSpPr/>
          <p:nvPr/>
        </p:nvSpPr>
        <p:spPr>
          <a:xfrm>
            <a:off x="2640918" y="3135345"/>
            <a:ext cx="5375686" cy="42075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dirty="0"/>
              <a:t>Результаты качества знаний. Результаты МОДО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pic>
        <p:nvPicPr>
          <p:cNvPr id="29" name="Рисунок 28" descr="Изображение выглядит как Шрифт, Графика, логотип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D3CC0CD-AD56-76B3-B2F3-513CB42882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286" y="3182523"/>
            <a:ext cx="805707" cy="504101"/>
          </a:xfrm>
          <a:prstGeom prst="rect">
            <a:avLst/>
          </a:prstGeom>
        </p:spPr>
      </p:pic>
      <p:sp>
        <p:nvSpPr>
          <p:cNvPr id="30" name="Google Shape;302;p6">
            <a:extLst>
              <a:ext uri="{FF2B5EF4-FFF2-40B4-BE49-F238E27FC236}">
                <a16:creationId xmlns:a16="http://schemas.microsoft.com/office/drawing/2014/main" id="{8EA72A1B-8863-E268-A49C-BB30CBB71CA0}"/>
              </a:ext>
            </a:extLst>
          </p:cNvPr>
          <p:cNvSpPr/>
          <p:nvPr/>
        </p:nvSpPr>
        <p:spPr>
          <a:xfrm>
            <a:off x="2640917" y="3647069"/>
            <a:ext cx="5375686" cy="42080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dirty="0"/>
              <a:t>Листы наблюдения урока/занятия/мероприятия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32" name="Google Shape;302;p6">
            <a:extLst>
              <a:ext uri="{FF2B5EF4-FFF2-40B4-BE49-F238E27FC236}">
                <a16:creationId xmlns:a16="http://schemas.microsoft.com/office/drawing/2014/main" id="{27B233A8-264E-BA43-02BF-77470EF58AD5}"/>
              </a:ext>
            </a:extLst>
          </p:cNvPr>
          <p:cNvSpPr/>
          <p:nvPr/>
        </p:nvSpPr>
        <p:spPr>
          <a:xfrm>
            <a:off x="2640917" y="4159770"/>
            <a:ext cx="5375686" cy="658626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/>
          </a:p>
          <a:p>
            <a:pPr algn="ctr">
              <a:buClr>
                <a:srgbClr val="000000"/>
              </a:buClr>
              <a:buSzPts val="1600"/>
            </a:pPr>
            <a:r>
              <a:rPr lang="ru-RU" sz="1200" dirty="0"/>
              <a:t>Свидетельство участия </a:t>
            </a:r>
            <a:r>
              <a:rPr lang="ru-RU" sz="1000" i="1" dirty="0"/>
              <a:t>(сертификат, грамота, диплом, благодарственное письмо)</a:t>
            </a:r>
            <a:r>
              <a:rPr lang="ru-RU" sz="1200" dirty="0"/>
              <a:t>  в олимпиадах, соревнованиях, конкурсах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33" name="Google Shape;302;p6">
            <a:extLst>
              <a:ext uri="{FF2B5EF4-FFF2-40B4-BE49-F238E27FC236}">
                <a16:creationId xmlns:a16="http://schemas.microsoft.com/office/drawing/2014/main" id="{25A07E8C-FA72-8A35-5A22-F11E6C99761A}"/>
              </a:ext>
            </a:extLst>
          </p:cNvPr>
          <p:cNvSpPr/>
          <p:nvPr/>
        </p:nvSpPr>
        <p:spPr>
          <a:xfrm>
            <a:off x="2640917" y="4910296"/>
            <a:ext cx="5375686" cy="42138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/>
          </a:p>
          <a:p>
            <a:pPr algn="ctr">
              <a:buClr>
                <a:srgbClr val="000000"/>
              </a:buClr>
              <a:buSzPts val="1600"/>
            </a:pPr>
            <a:r>
              <a:rPr lang="ru-RU" sz="1200" dirty="0"/>
              <a:t>Свидетельство участия </a:t>
            </a:r>
            <a:r>
              <a:rPr lang="ru-RU" sz="1000" i="1" dirty="0"/>
              <a:t>(сертификат, грамота, диплом, благодарственное письмо)</a:t>
            </a:r>
            <a:r>
              <a:rPr lang="ru-RU" sz="1200" dirty="0"/>
              <a:t>  в олимпиадах, соревнованиях, конкурсах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pic>
        <p:nvPicPr>
          <p:cNvPr id="35" name="Рисунок 34" descr="Изображение выглядит как символ, логотип, График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05BAF886-0A76-B9FC-CBBC-E5CDDB49B2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810" y="2570332"/>
            <a:ext cx="1127914" cy="5588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CF68CE5-8BA5-FD9B-40FF-A8529C87F5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383" y="2600813"/>
            <a:ext cx="513874" cy="51387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1890650-E56A-48EB-40FB-191F188C7C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189" y="4156583"/>
            <a:ext cx="1057831" cy="105783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1FA6847-CCD7-3466-CF56-1FCC3D278A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1" b="21800"/>
          <a:stretch/>
        </p:blipFill>
        <p:spPr>
          <a:xfrm>
            <a:off x="11056664" y="2599431"/>
            <a:ext cx="888008" cy="529321"/>
          </a:xfrm>
          <a:prstGeom prst="rect">
            <a:avLst/>
          </a:prstGeom>
        </p:spPr>
      </p:pic>
      <p:sp>
        <p:nvSpPr>
          <p:cNvPr id="46" name="Google Shape;302;p6">
            <a:extLst>
              <a:ext uri="{FF2B5EF4-FFF2-40B4-BE49-F238E27FC236}">
                <a16:creationId xmlns:a16="http://schemas.microsoft.com/office/drawing/2014/main" id="{A2F881A5-C8F6-C56C-D22C-F9CF415340ED}"/>
              </a:ext>
            </a:extLst>
          </p:cNvPr>
          <p:cNvSpPr/>
          <p:nvPr/>
        </p:nvSpPr>
        <p:spPr>
          <a:xfrm>
            <a:off x="2640917" y="5416366"/>
            <a:ext cx="5375686" cy="71388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dirty="0"/>
              <a:t>Свидетельство обобщения, трансляции </a:t>
            </a:r>
            <a:r>
              <a:rPr lang="ru-RU" sz="1000" i="1" dirty="0"/>
              <a:t>(сертификат, протокол, приказ)</a:t>
            </a:r>
            <a:r>
              <a:rPr lang="ru-RU" sz="1200" dirty="0"/>
              <a:t>, </a:t>
            </a:r>
          </a:p>
          <a:p>
            <a:pPr algn="ctr">
              <a:buClr>
                <a:srgbClr val="000000"/>
              </a:buClr>
              <a:buSzPts val="1600"/>
            </a:pPr>
            <a:r>
              <a:rPr lang="ru-RU" sz="1200" dirty="0"/>
              <a:t>свидетельство участия в творческих (экспертных, рабочих) группах</a:t>
            </a:r>
          </a:p>
          <a:p>
            <a:pPr algn="ctr">
              <a:buClr>
                <a:srgbClr val="000000"/>
              </a:buClr>
              <a:buSzPts val="1600"/>
            </a:pPr>
            <a:r>
              <a:rPr lang="ru-RU" sz="1000" i="1" dirty="0"/>
              <a:t>(протокол учебно-методического совета)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1C4EE506-12FE-257E-0508-DE19CD35E3DE}"/>
              </a:ext>
            </a:extLst>
          </p:cNvPr>
          <p:cNvSpPr/>
          <p:nvPr/>
        </p:nvSpPr>
        <p:spPr>
          <a:xfrm>
            <a:off x="9361594" y="5386954"/>
            <a:ext cx="1290060" cy="656349"/>
          </a:xfrm>
          <a:prstGeom prst="roundRect">
            <a:avLst/>
          </a:prstGeom>
          <a:solidFill>
            <a:srgbClr val="F4FAFE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Aptos Narrow" panose="020B0004020202020204" pitchFamily="34" charset="0"/>
            </a:endParaRP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256C1F29-398C-6BFC-C0D5-38DFDCEEC1A0}"/>
              </a:ext>
            </a:extLst>
          </p:cNvPr>
          <p:cNvSpPr/>
          <p:nvPr/>
        </p:nvSpPr>
        <p:spPr>
          <a:xfrm>
            <a:off x="9457652" y="5493563"/>
            <a:ext cx="1118462" cy="467699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ptos Narrow" panose="020B0004020202020204" pitchFamily="34" charset="0"/>
              </a:rPr>
              <a:t>База данных УО</a:t>
            </a:r>
          </a:p>
        </p:txBody>
      </p:sp>
      <p:sp>
        <p:nvSpPr>
          <p:cNvPr id="55" name="Google Shape;302;p6">
            <a:extLst>
              <a:ext uri="{FF2B5EF4-FFF2-40B4-BE49-F238E27FC236}">
                <a16:creationId xmlns:a16="http://schemas.microsoft.com/office/drawing/2014/main" id="{F67AC74E-F3B4-C003-C019-7680FB8DFBCA}"/>
              </a:ext>
            </a:extLst>
          </p:cNvPr>
          <p:cNvSpPr/>
          <p:nvPr/>
        </p:nvSpPr>
        <p:spPr>
          <a:xfrm>
            <a:off x="714596" y="6223615"/>
            <a:ext cx="2281153" cy="420801"/>
          </a:xfrm>
          <a:prstGeom prst="roundRect">
            <a:avLst>
              <a:gd name="adj" fmla="val 16667"/>
            </a:avLst>
          </a:prstGeom>
          <a:solidFill>
            <a:srgbClr val="F4FAFE"/>
          </a:solidFill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b="1" dirty="0"/>
              <a:t>Заявление на аттестацию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57" name="Google Shape;302;p6">
            <a:extLst>
              <a:ext uri="{FF2B5EF4-FFF2-40B4-BE49-F238E27FC236}">
                <a16:creationId xmlns:a16="http://schemas.microsoft.com/office/drawing/2014/main" id="{9BDAC153-192C-0D19-FA8E-440B27E8E6B6}"/>
              </a:ext>
            </a:extLst>
          </p:cNvPr>
          <p:cNvSpPr/>
          <p:nvPr/>
        </p:nvSpPr>
        <p:spPr>
          <a:xfrm>
            <a:off x="5486399" y="6223614"/>
            <a:ext cx="2530203" cy="420801"/>
          </a:xfrm>
          <a:prstGeom prst="roundRect">
            <a:avLst>
              <a:gd name="adj" fmla="val 16667"/>
            </a:avLst>
          </a:prstGeom>
          <a:solidFill>
            <a:srgbClr val="F4FAFE"/>
          </a:solidFill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b="1" dirty="0"/>
              <a:t>Решение аттестационной комиссии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58" name="Google Shape;302;p6">
            <a:extLst>
              <a:ext uri="{FF2B5EF4-FFF2-40B4-BE49-F238E27FC236}">
                <a16:creationId xmlns:a16="http://schemas.microsoft.com/office/drawing/2014/main" id="{88FE4A8E-98E8-B45F-9DE2-FBE515A878E0}"/>
              </a:ext>
            </a:extLst>
          </p:cNvPr>
          <p:cNvSpPr/>
          <p:nvPr/>
        </p:nvSpPr>
        <p:spPr>
          <a:xfrm>
            <a:off x="3100497" y="6223614"/>
            <a:ext cx="2281153" cy="420801"/>
          </a:xfrm>
          <a:prstGeom prst="roundRect">
            <a:avLst>
              <a:gd name="adj" fmla="val 16667"/>
            </a:avLst>
          </a:prstGeom>
          <a:solidFill>
            <a:srgbClr val="F4FAFE"/>
          </a:solidFill>
          <a:ln w="12700" cap="flat" cmpd="sng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ru-RU" sz="1200" b="1" dirty="0"/>
              <a:t>Заявление на ОЗП</a:t>
            </a:r>
          </a:p>
          <a:p>
            <a:pPr algn="ctr">
              <a:buClr>
                <a:srgbClr val="000000"/>
              </a:buClr>
              <a:buSzPts val="1600"/>
            </a:pP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D294D7-5A8F-C990-1ABC-B1967A7486ED}"/>
              </a:ext>
            </a:extLst>
          </p:cNvPr>
          <p:cNvSpPr txBox="1"/>
          <p:nvPr/>
        </p:nvSpPr>
        <p:spPr>
          <a:xfrm>
            <a:off x="8566455" y="6382805"/>
            <a:ext cx="28803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0"/>
              </a:rPr>
              <a:t>https://miro.com/app/board/uXjVMqEDH7w=/</a:t>
            </a:r>
            <a:r>
              <a:rPr lang="ru-RU" sz="1100" dirty="0"/>
              <a:t> </a:t>
            </a:r>
          </a:p>
        </p:txBody>
      </p:sp>
      <p:sp>
        <p:nvSpPr>
          <p:cNvPr id="8" name="Скругленный прямоугольник 1">
            <a:extLst>
              <a:ext uri="{FF2B5EF4-FFF2-40B4-BE49-F238E27FC236}">
                <a16:creationId xmlns:a16="http://schemas.microsoft.com/office/drawing/2014/main" id="{163D87EF-7065-CBD9-81D3-4AF66A12972C}"/>
              </a:ext>
            </a:extLst>
          </p:cNvPr>
          <p:cNvSpPr/>
          <p:nvPr/>
        </p:nvSpPr>
        <p:spPr>
          <a:xfrm>
            <a:off x="2153487" y="1664631"/>
            <a:ext cx="3228163" cy="2791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a typeface="Arial"/>
                <a:cs typeface="Arial"/>
              </a:rPr>
              <a:t>Согласен (на) на обработку данных</a:t>
            </a: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rPr>
              <a:t> </a:t>
            </a:r>
          </a:p>
        </p:txBody>
      </p:sp>
      <p:pic>
        <p:nvPicPr>
          <p:cNvPr id="13" name="Рисунок 12" descr="Изображение выглядит как символ, логотип, круг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B0421D1F-D831-EB43-74E4-1D910745DA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21" y="1694722"/>
            <a:ext cx="249046" cy="2490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DDAEF3-4FE4-9C1F-CCE8-6CFCCEBF1F5A}"/>
              </a:ext>
            </a:extLst>
          </p:cNvPr>
          <p:cNvSpPr txBox="1"/>
          <p:nvPr/>
        </p:nvSpPr>
        <p:spPr>
          <a:xfrm>
            <a:off x="8095195" y="3660632"/>
            <a:ext cx="39102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effectLst/>
                <a:latin typeface="Aptos" panose="020B0004020202020204" pitchFamily="34" charset="0"/>
                <a:hlinkClick r:id="rId12"/>
              </a:rPr>
              <a:t>https://docs.google.com/forms/d/e/1FAIpQLSekNCQ_wKJ3Fw8NMprlHJI17mGuQY78GNbdvvd4s2rCHRlnBg/viewform?usp=sf_link</a:t>
            </a:r>
            <a:endParaRPr lang="ru-RU" sz="1000" dirty="0"/>
          </a:p>
        </p:txBody>
      </p:sp>
      <p:pic>
        <p:nvPicPr>
          <p:cNvPr id="15" name="Рисунок 14" descr="Изображение выглядит как логотип, символ, графическая вставк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CAFDCABD-E4D5-F792-4BE4-19E2B51479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234" y="4161538"/>
            <a:ext cx="1061623" cy="10569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логотип, Графика, графическая встав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A7C47D2-4438-B766-AF3F-0F32003E1E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13" y="3999249"/>
            <a:ext cx="1393901" cy="138770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Шрифт, Графика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21341412-62A1-1B34-8C03-14C98460491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98" y="5259602"/>
            <a:ext cx="989601" cy="940464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-737" y="-2988"/>
            <a:ext cx="12192000" cy="556524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ru-RU" sz="2000" b="1" dirty="0">
                <a:solidFill>
                  <a:srgbClr val="FFC000"/>
                </a:solidFill>
                <a:latin typeface="Oswald" panose="02000803000000000000" pitchFamily="2" charset="-52"/>
                <a:cs typeface="Arial" panose="020B0604020202020204" pitchFamily="34" charset="0"/>
              </a:rPr>
              <a:t>НАЦИОНАЛЬНАЯ ПЛАТФОРМА НЕПРЕРЫВНОГО </a:t>
            </a:r>
            <a:r>
              <a:rPr lang="ru-RU" sz="2000" b="1" dirty="0">
                <a:solidFill>
                  <a:schemeClr val="bg1"/>
                </a:solidFill>
                <a:latin typeface="Oswald" panose="02000803000000000000" pitchFamily="2" charset="-52"/>
                <a:cs typeface="Arial" panose="020B0604020202020204" pitchFamily="34" charset="0"/>
              </a:rPr>
              <a:t>ПРОФЕССИОНАЛЬНОГО РАЗВИТИЯ ПЕДАГОГА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35" y="926898"/>
            <a:ext cx="542482" cy="55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02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6096000" y="1479687"/>
            <a:ext cx="5563251" cy="3170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Narrow" panose="020B00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824A596-273F-BE14-D22D-AC9FE87545F5}"/>
              </a:ext>
            </a:extLst>
          </p:cNvPr>
          <p:cNvSpPr/>
          <p:nvPr/>
        </p:nvSpPr>
        <p:spPr>
          <a:xfrm>
            <a:off x="-13504" y="-19637"/>
            <a:ext cx="12205504" cy="629239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8600" name="Прямоугольник 18"/>
          <p:cNvSpPr/>
          <p:nvPr/>
        </p:nvSpPr>
        <p:spPr>
          <a:xfrm>
            <a:off x="1776488" y="859499"/>
            <a:ext cx="90226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b="1" dirty="0">
                <a:latin typeface="Arial Narrow" panose="020B0606020202030204" pitchFamily="34" charset="0"/>
              </a:rPr>
              <a:t>Профессиональные компетенции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cxnSp>
        <p:nvCxnSpPr>
          <p:cNvPr id="3145732" name="Прямая соединительная линия 19"/>
          <p:cNvCxnSpPr>
            <a:cxnSpLocks/>
          </p:cNvCxnSpPr>
          <p:nvPr/>
        </p:nvCxnSpPr>
        <p:spPr>
          <a:xfrm>
            <a:off x="1691106" y="800830"/>
            <a:ext cx="0" cy="7386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5" name="Рисунок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5452" y="836389"/>
            <a:ext cx="604527" cy="636768"/>
          </a:xfrm>
          <a:prstGeom prst="rect">
            <a:avLst/>
          </a:prstGeom>
        </p:spPr>
      </p:pic>
      <p:sp>
        <p:nvSpPr>
          <p:cNvPr id="1048604" name="Прямоугольник 1"/>
          <p:cNvSpPr/>
          <p:nvPr/>
        </p:nvSpPr>
        <p:spPr>
          <a:xfrm>
            <a:off x="348263" y="134556"/>
            <a:ext cx="10130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cap="all" dirty="0">
                <a:solidFill>
                  <a:srgbClr val="FFC000"/>
                </a:solidFill>
                <a:latin typeface="Oswald"/>
                <a:cs typeface="Times New Roman"/>
              </a:rPr>
              <a:t>Критерии оценивания в соответствии </a:t>
            </a:r>
            <a:r>
              <a:rPr lang="ru-RU" b="1" cap="all" dirty="0">
                <a:solidFill>
                  <a:schemeClr val="bg1"/>
                </a:solidFill>
                <a:latin typeface="Oswald"/>
                <a:cs typeface="Times New Roman"/>
              </a:rPr>
              <a:t>с профессиональным стандартом</a:t>
            </a:r>
            <a:r>
              <a:rPr lang="ru-RU" b="1" dirty="0">
                <a:solidFill>
                  <a:srgbClr val="FFC000"/>
                </a:solidFill>
                <a:latin typeface="Oswald"/>
                <a:cs typeface="Times New Roman"/>
              </a:rPr>
              <a:t>		</a:t>
            </a:r>
            <a:endParaRPr lang="ru-RU" b="1" dirty="0">
              <a:solidFill>
                <a:schemeClr val="bg1"/>
              </a:solidFill>
              <a:latin typeface="Oswald"/>
              <a:cs typeface="Times New Roman"/>
            </a:endParaRPr>
          </a:p>
        </p:txBody>
      </p:sp>
      <p:sp>
        <p:nvSpPr>
          <p:cNvPr id="1048616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2262-DA90-4F68-8E9B-833F3452BC40}" type="slidenum">
              <a:rPr lang="ru-RU" smtClean="0"/>
              <a:t>16</a:t>
            </a:fld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A83CC1-E43E-4E15-8EB7-654D4B6CC0A8}"/>
              </a:ext>
            </a:extLst>
          </p:cNvPr>
          <p:cNvSpPr/>
          <p:nvPr/>
        </p:nvSpPr>
        <p:spPr>
          <a:xfrm>
            <a:off x="6287814" y="1494528"/>
            <a:ext cx="53496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600"/>
            </a:pPr>
            <a:r>
              <a:rPr lang="ru-RU" sz="1200" b="1" dirty="0">
                <a:latin typeface="Arial Narrow" panose="020B0606020202030204" pitchFamily="34" charset="0"/>
                <a:cs typeface="Arial" panose="020B0604020202020204" pitchFamily="34" charset="0"/>
                <a:sym typeface="Arial"/>
              </a:rPr>
              <a:t>Практика преподавания (обучения, воспитания)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01938" y="1484314"/>
            <a:ext cx="5021034" cy="3170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Narrow" panose="020B0004020202020204" pitchFamily="34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flipV="1">
            <a:off x="2801931" y="1282081"/>
            <a:ext cx="330940" cy="16968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flipV="1">
            <a:off x="8597288" y="1300867"/>
            <a:ext cx="330940" cy="169683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2736C-3E92-AEF0-7B0D-1C5B09AA9C36}"/>
              </a:ext>
            </a:extLst>
          </p:cNvPr>
          <p:cNvSpPr txBox="1"/>
          <p:nvPr/>
        </p:nvSpPr>
        <p:spPr>
          <a:xfrm>
            <a:off x="1822234" y="1520746"/>
            <a:ext cx="25748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200" b="1" dirty="0">
                <a:latin typeface="Arial Narrow" panose="020B0606020202030204" pitchFamily="34" charset="0"/>
                <a:cs typeface="Arial" panose="020B0604020202020204" pitchFamily="34" charset="0"/>
              </a:rPr>
              <a:t>Профессиональные ценности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07270" y="1853139"/>
            <a:ext cx="5015702" cy="183929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Narrow" panose="020B00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19534" y="4237794"/>
            <a:ext cx="5003438" cy="214187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Narrow" panose="020B00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96001" y="1891137"/>
            <a:ext cx="5567520" cy="179031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Narrow" panose="020B00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171194" y="4237794"/>
            <a:ext cx="5466316" cy="211855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Narrow" panose="020B00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AA6262-03A9-B4CE-1CF5-0464FBB33E29}"/>
              </a:ext>
            </a:extLst>
          </p:cNvPr>
          <p:cNvSpPr/>
          <p:nvPr/>
        </p:nvSpPr>
        <p:spPr>
          <a:xfrm>
            <a:off x="819534" y="3908983"/>
            <a:ext cx="5021034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Narrow" panose="020B00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CAFEB6-D81E-4914-3C7F-30556F46A25A}"/>
              </a:ext>
            </a:extLst>
          </p:cNvPr>
          <p:cNvSpPr/>
          <p:nvPr/>
        </p:nvSpPr>
        <p:spPr>
          <a:xfrm>
            <a:off x="973048" y="3891312"/>
            <a:ext cx="42062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600"/>
            </a:pPr>
            <a:r>
              <a:rPr lang="ru-RU" sz="1200" b="1" dirty="0">
                <a:latin typeface="Arial Narrow" panose="020B0606020202030204" pitchFamily="34" charset="0"/>
                <a:cs typeface="Arial" panose="020B0604020202020204" pitchFamily="34" charset="0"/>
                <a:sym typeface="Arial"/>
              </a:rPr>
              <a:t>Профессиональные знания</a:t>
            </a:r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0572F06B-4AD5-5DE4-425C-17ACED16A663}"/>
              </a:ext>
            </a:extLst>
          </p:cNvPr>
          <p:cNvSpPr/>
          <p:nvPr/>
        </p:nvSpPr>
        <p:spPr>
          <a:xfrm flipV="1">
            <a:off x="2910686" y="3736245"/>
            <a:ext cx="330940" cy="169683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1E9704B-2F13-0A36-57C5-5F75BA6FFBDE}"/>
              </a:ext>
            </a:extLst>
          </p:cNvPr>
          <p:cNvSpPr/>
          <p:nvPr/>
        </p:nvSpPr>
        <p:spPr>
          <a:xfrm>
            <a:off x="6175463" y="3905928"/>
            <a:ext cx="5462047" cy="2771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ptos Narrow" panose="020B00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E8385BC-606D-A499-63D1-C04C408D4B9F}"/>
              </a:ext>
            </a:extLst>
          </p:cNvPr>
          <p:cNvSpPr/>
          <p:nvPr/>
        </p:nvSpPr>
        <p:spPr>
          <a:xfrm>
            <a:off x="6179602" y="3906078"/>
            <a:ext cx="53496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600"/>
            </a:pPr>
            <a:r>
              <a:rPr lang="ru-RU" sz="1200" b="1" dirty="0">
                <a:latin typeface="Arial Narrow" panose="020B0606020202030204" pitchFamily="34" charset="0"/>
                <a:cs typeface="Arial" panose="020B0604020202020204" pitchFamily="34" charset="0"/>
                <a:sym typeface="Arial"/>
              </a:rPr>
              <a:t>Профессиональное развитие</a:t>
            </a:r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0A67F006-555B-E1F2-5810-092ED666AD47}"/>
              </a:ext>
            </a:extLst>
          </p:cNvPr>
          <p:cNvSpPr/>
          <p:nvPr/>
        </p:nvSpPr>
        <p:spPr>
          <a:xfrm flipV="1">
            <a:off x="8677206" y="3736170"/>
            <a:ext cx="330940" cy="169683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02D5F976-09B8-06A7-B4FC-72EB560FF796}"/>
              </a:ext>
            </a:extLst>
          </p:cNvPr>
          <p:cNvGraphicFramePr>
            <a:graphicFrameLocks noGrp="1"/>
          </p:cNvGraphicFramePr>
          <p:nvPr/>
        </p:nvGraphicFramePr>
        <p:xfrm>
          <a:off x="904941" y="2060621"/>
          <a:ext cx="4918031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1349">
                  <a:extLst>
                    <a:ext uri="{9D8B030D-6E8A-4147-A177-3AD203B41FA5}">
                      <a16:colId xmlns:a16="http://schemas.microsoft.com/office/drawing/2014/main" val="3624049293"/>
                    </a:ext>
                  </a:extLst>
                </a:gridCol>
                <a:gridCol w="2836682">
                  <a:extLst>
                    <a:ext uri="{9D8B030D-6E8A-4147-A177-3AD203B41FA5}">
                      <a16:colId xmlns:a16="http://schemas.microsoft.com/office/drawing/2014/main" val="2861661579"/>
                    </a:ext>
                  </a:extLst>
                </a:gridCol>
              </a:tblGrid>
              <a:tr h="232565">
                <a:tc>
                  <a:txBody>
                    <a:bodyPr/>
                    <a:lstStyle/>
                    <a:p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Социальные проекты </a:t>
                      </a:r>
                      <a:endParaRPr lang="ru-RU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паспорт проекта, благодарственные письма</a:t>
                      </a:r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3886437"/>
                  </a:ext>
                </a:extLst>
              </a:tr>
              <a:tr h="23256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Пр</a:t>
                      </a: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изнание общества</a:t>
                      </a:r>
                      <a:r>
                        <a:rPr lang="ru-RU" sz="1200" b="0" i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сертификат, публикация, письма</a:t>
                      </a:r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0774921"/>
                  </a:ext>
                </a:extLst>
              </a:tr>
              <a:tr h="363185">
                <a:tc>
                  <a:txBody>
                    <a:bodyPr/>
                    <a:lstStyle/>
                    <a:p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Педагогическая этика </a:t>
                      </a:r>
                      <a:endParaRPr lang="ru-RU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отсутствие обоснованных жалоб, </a:t>
                      </a:r>
                    </a:p>
                    <a:p>
                      <a:r>
                        <a:rPr lang="ru-RU" sz="1100" b="0" i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фактов нарушений</a:t>
                      </a:r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9141719"/>
                  </a:ext>
                </a:extLst>
              </a:tr>
              <a:tr h="361768">
                <a:tc>
                  <a:txBody>
                    <a:bodyPr/>
                    <a:lstStyle/>
                    <a:p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Ответственность</a:t>
                      </a:r>
                      <a:endParaRPr lang="ru-RU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отсутствие зафиксированных фактов невыполнения должностных обязанностей</a:t>
                      </a:r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8746827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5123A0FC-E034-B0CB-5498-B4F7DC9C6406}"/>
              </a:ext>
            </a:extLst>
          </p:cNvPr>
          <p:cNvGraphicFramePr>
            <a:graphicFrameLocks noGrp="1"/>
          </p:cNvGraphicFramePr>
          <p:nvPr/>
        </p:nvGraphicFramePr>
        <p:xfrm>
          <a:off x="888874" y="4263222"/>
          <a:ext cx="4826165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7988">
                  <a:extLst>
                    <a:ext uri="{9D8B030D-6E8A-4147-A177-3AD203B41FA5}">
                      <a16:colId xmlns:a16="http://schemas.microsoft.com/office/drawing/2014/main" val="3624049293"/>
                    </a:ext>
                  </a:extLst>
                </a:gridCol>
                <a:gridCol w="2908177">
                  <a:extLst>
                    <a:ext uri="{9D8B030D-6E8A-4147-A177-3AD203B41FA5}">
                      <a16:colId xmlns:a16="http://schemas.microsoft.com/office/drawing/2014/main" val="2861661579"/>
                    </a:ext>
                  </a:extLst>
                </a:gridCol>
              </a:tblGrid>
              <a:tr h="623292">
                <a:tc>
                  <a:txBody>
                    <a:bodyPr/>
                    <a:lstStyle/>
                    <a:p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Наблюдение практики</a:t>
                      </a:r>
                      <a:endParaRPr lang="ru-RU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Планирование урока (занятия):</a:t>
                      </a:r>
                    </a:p>
                    <a:p>
                      <a:r>
                        <a:rPr lang="ru-RU" sz="1100" b="0" i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учёт потребностей</a:t>
                      </a:r>
                    </a:p>
                    <a:p>
                      <a:r>
                        <a:rPr lang="ru-RU" sz="1100" b="0" i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развитие способностей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мониторинг достижения целей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0774921"/>
                  </a:ext>
                </a:extLst>
              </a:tr>
              <a:tr h="62329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Разработка учебно-методических материалов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dirty="0"/>
                        <a:t>- </a:t>
                      </a:r>
                      <a:r>
                        <a:rPr lang="ru-RU" sz="1100" b="0" i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разработка индивидуальной траектории 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100" b="0" i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разработка программы и методики обучения на основе индивидуальных особенностей и потребностей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8746827"/>
                  </a:ext>
                </a:extLst>
              </a:tr>
              <a:tr h="234785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Участие в творческих (экспертных) группах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0676308"/>
                  </a:ext>
                </a:extLst>
              </a:tr>
              <a:tr h="234785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Участие в профессиональных конкурсах или олимпиадах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800654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58E72D2B-6235-7C4D-0798-B06DD643D8B6}"/>
              </a:ext>
            </a:extLst>
          </p:cNvPr>
          <p:cNvGraphicFramePr>
            <a:graphicFrameLocks noGrp="1"/>
          </p:cNvGraphicFramePr>
          <p:nvPr/>
        </p:nvGraphicFramePr>
        <p:xfrm>
          <a:off x="6179602" y="1934196"/>
          <a:ext cx="5349696" cy="161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5259">
                  <a:extLst>
                    <a:ext uri="{9D8B030D-6E8A-4147-A177-3AD203B41FA5}">
                      <a16:colId xmlns:a16="http://schemas.microsoft.com/office/drawing/2014/main" val="3624049293"/>
                    </a:ext>
                  </a:extLst>
                </a:gridCol>
                <a:gridCol w="3614437">
                  <a:extLst>
                    <a:ext uri="{9D8B030D-6E8A-4147-A177-3AD203B41FA5}">
                      <a16:colId xmlns:a16="http://schemas.microsoft.com/office/drawing/2014/main" val="28616615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</a:t>
                      </a:r>
                      <a:r>
                        <a:rPr lang="en-US" sz="1200" b="0" i="0" kern="12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ачеств</a:t>
                      </a:r>
                      <a:r>
                        <a:rPr lang="ru-RU" sz="1200" b="0" i="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</a:t>
                      </a:r>
                      <a:r>
                        <a:rPr lang="en-US" sz="1200" b="0" i="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обучения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динамика качества знаний</a:t>
                      </a:r>
                    </a:p>
                    <a:p>
                      <a:r>
                        <a:rPr lang="ru-RU" sz="1100" b="0" i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результаты внешнего оценивания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0774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Наблюдение практики</a:t>
                      </a:r>
                      <a:endParaRPr lang="ru-RU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вовлечение в познавательный процесс</a:t>
                      </a:r>
                    </a:p>
                    <a:p>
                      <a:r>
                        <a:rPr lang="ru-RU" sz="1100" b="0" i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методы, ресурсов, задания (дифференциация)</a:t>
                      </a:r>
                    </a:p>
                    <a:p>
                      <a:r>
                        <a:rPr lang="ru-RU" sz="1100" b="0" i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технологии, цифровых образовательные ресурсы</a:t>
                      </a:r>
                    </a:p>
                    <a:p>
                      <a:r>
                        <a:rPr lang="ru-RU" sz="1100" b="0" i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развитие исследовательских (творческих) навыков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9141719"/>
                  </a:ext>
                </a:extLst>
              </a:tr>
              <a:tr h="3617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Исследование</a:t>
                      </a:r>
                      <a:endParaRPr lang="ru-RU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разработка программы и методики обучения </a:t>
                      </a:r>
                    </a:p>
                    <a:p>
                      <a:r>
                        <a:rPr lang="ru-RU" sz="1100" b="0" i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межпредметная интеграция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8746827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C4253833-5D37-DA11-17A1-8051D26FB0B9}"/>
              </a:ext>
            </a:extLst>
          </p:cNvPr>
          <p:cNvGraphicFramePr>
            <a:graphicFrameLocks noGrp="1"/>
          </p:cNvGraphicFramePr>
          <p:nvPr/>
        </p:nvGraphicFramePr>
        <p:xfrm>
          <a:off x="6190859" y="4480338"/>
          <a:ext cx="5426985" cy="1527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6894">
                  <a:extLst>
                    <a:ext uri="{9D8B030D-6E8A-4147-A177-3AD203B41FA5}">
                      <a16:colId xmlns:a16="http://schemas.microsoft.com/office/drawing/2014/main" val="3624049293"/>
                    </a:ext>
                  </a:extLst>
                </a:gridCol>
                <a:gridCol w="2760091">
                  <a:extLst>
                    <a:ext uri="{9D8B030D-6E8A-4147-A177-3AD203B41FA5}">
                      <a16:colId xmlns:a16="http://schemas.microsoft.com/office/drawing/2014/main" val="2192803632"/>
                    </a:ext>
                  </a:extLst>
                </a:gridCol>
              </a:tblGrid>
              <a:tr h="232565"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Наставничество (</a:t>
                      </a:r>
                      <a:r>
                        <a:rPr lang="ru-RU" sz="1200" b="0" i="0" kern="12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менторинг</a:t>
                      </a:r>
                      <a:r>
                        <a:rPr lang="ru-RU" sz="1200" b="0" i="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1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поддержка коллег (выбор темы, план)</a:t>
                      </a:r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4778098"/>
                  </a:ext>
                </a:extLst>
              </a:tr>
              <a:tr h="232048"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Обобщение (трансляция) лучших педагогических практик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1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методические материалы на основе исследования практики</a:t>
                      </a:r>
                      <a:endParaRPr lang="ru-R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0774921"/>
                  </a:ext>
                </a:extLst>
              </a:tr>
              <a:tr h="361768"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(участие) мероприятий </a:t>
                      </a:r>
                      <a:r>
                        <a:rPr lang="ru-RU" sz="1050" b="0" i="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(семинары, конференции, матер-классы, курсы)</a:t>
                      </a:r>
                      <a:endParaRPr lang="ru-RU" sz="1200" b="0" i="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выступление, презентация, публикация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9141719"/>
                  </a:ext>
                </a:extLst>
              </a:tr>
              <a:tr h="361768"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Курсы повышения квалификации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 основе профессиональных потребностей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8746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847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824A596-273F-BE14-D22D-AC9FE87545F5}"/>
              </a:ext>
            </a:extLst>
          </p:cNvPr>
          <p:cNvSpPr/>
          <p:nvPr/>
        </p:nvSpPr>
        <p:spPr>
          <a:xfrm>
            <a:off x="-13504" y="-19637"/>
            <a:ext cx="12205504" cy="629239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8604" name="Прямоугольник 1"/>
          <p:cNvSpPr/>
          <p:nvPr/>
        </p:nvSpPr>
        <p:spPr>
          <a:xfrm>
            <a:off x="348263" y="134556"/>
            <a:ext cx="10130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ru-RU" sz="18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swald"/>
                <a:ea typeface="+mn-ea"/>
                <a:cs typeface="Times New Roman"/>
              </a:rPr>
              <a:t>ЛИСТ НАБЛЮДЕНИЯ </a:t>
            </a:r>
            <a:r>
              <a:rPr kumimoji="0" lang="ru-RU" sz="18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/>
                <a:ea typeface="+mn-ea"/>
                <a:cs typeface="Times New Roman"/>
              </a:rPr>
              <a:t>ПРАКТИКИ ПЕДАГОГА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swald"/>
                <a:ea typeface="+mn-ea"/>
                <a:cs typeface="Times New Roman"/>
              </a:rPr>
              <a:t>		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"/>
              <a:ea typeface="+mn-ea"/>
              <a:cs typeface="Times New Roman"/>
            </a:endParaRPr>
          </a:p>
        </p:txBody>
      </p:sp>
      <p:sp>
        <p:nvSpPr>
          <p:cNvPr id="1048616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02262-DA90-4F68-8E9B-833F3452BC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2127952-367E-4E2C-9631-E1D9A5B4E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879723"/>
              </p:ext>
            </p:extLst>
          </p:nvPr>
        </p:nvGraphicFramePr>
        <p:xfrm>
          <a:off x="262757" y="763795"/>
          <a:ext cx="5704907" cy="6031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801">
                  <a:extLst>
                    <a:ext uri="{9D8B030D-6E8A-4147-A177-3AD203B41FA5}">
                      <a16:colId xmlns:a16="http://schemas.microsoft.com/office/drawing/2014/main" val="3989599695"/>
                    </a:ext>
                  </a:extLst>
                </a:gridCol>
                <a:gridCol w="946484">
                  <a:extLst>
                    <a:ext uri="{9D8B030D-6E8A-4147-A177-3AD203B41FA5}">
                      <a16:colId xmlns:a16="http://schemas.microsoft.com/office/drawing/2014/main" val="1867686005"/>
                    </a:ext>
                  </a:extLst>
                </a:gridCol>
                <a:gridCol w="3465096">
                  <a:extLst>
                    <a:ext uri="{9D8B030D-6E8A-4147-A177-3AD203B41FA5}">
                      <a16:colId xmlns:a16="http://schemas.microsoft.com/office/drawing/2014/main" val="3033628740"/>
                    </a:ext>
                  </a:extLst>
                </a:gridCol>
                <a:gridCol w="318288">
                  <a:extLst>
                    <a:ext uri="{9D8B030D-6E8A-4147-A177-3AD203B41FA5}">
                      <a16:colId xmlns:a16="http://schemas.microsoft.com/office/drawing/2014/main" val="406336782"/>
                    </a:ext>
                  </a:extLst>
                </a:gridCol>
                <a:gridCol w="291312">
                  <a:extLst>
                    <a:ext uri="{9D8B030D-6E8A-4147-A177-3AD203B41FA5}">
                      <a16:colId xmlns:a16="http://schemas.microsoft.com/office/drawing/2014/main" val="1376965876"/>
                    </a:ext>
                  </a:extLst>
                </a:gridCol>
                <a:gridCol w="352926">
                  <a:extLst>
                    <a:ext uri="{9D8B030D-6E8A-4147-A177-3AD203B41FA5}">
                      <a16:colId xmlns:a16="http://schemas.microsoft.com/office/drawing/2014/main" val="347378360"/>
                    </a:ext>
                  </a:extLst>
                </a:gridCol>
              </a:tblGrid>
              <a:tr h="53472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 gridSpan="5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Планирование урока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extLst>
                  <a:ext uri="{0D108BD9-81ED-4DB2-BD59-A6C34878D82A}">
                    <a16:rowId xmlns:a16="http://schemas.microsoft.com/office/drawing/2014/main" val="2406261608"/>
                  </a:ext>
                </a:extLst>
              </a:tr>
              <a:tr h="610031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2.1.1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Цели и ожидаемые результаты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>
                  <a:txBody>
                    <a:bodyPr/>
                    <a:lstStyle/>
                    <a:p>
                      <a:pPr marL="342900" marR="66675" lvl="0" indent="-342900" fontAlgn="base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  <a:tabLst>
                          <a:tab pos="292735" algn="l"/>
                        </a:tabLst>
                      </a:pPr>
                      <a:r>
                        <a:rPr lang="ru-RU" sz="800">
                          <a:effectLst/>
                        </a:rPr>
                        <a:t>цели урока</a:t>
                      </a:r>
                    </a:p>
                    <a:p>
                      <a:pPr marL="92075" marR="66675" fontAlgn="base">
                        <a:spcAft>
                          <a:spcPts val="0"/>
                        </a:spcAft>
                        <a:tabLst>
                          <a:tab pos="292735" algn="l"/>
                        </a:tabLst>
                      </a:pPr>
                      <a:r>
                        <a:rPr lang="ru-RU" sz="800">
                          <a:effectLst/>
                        </a:rPr>
                        <a:t>соответствуют целям обучения</a:t>
                      </a:r>
                    </a:p>
                    <a:p>
                      <a:pPr marL="342900" marR="66675" lvl="0" indent="-342900" fontAlgn="base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  <a:tabLst>
                          <a:tab pos="292735" algn="l"/>
                        </a:tabLst>
                      </a:pPr>
                      <a:r>
                        <a:rPr lang="ru-RU" sz="800">
                          <a:effectLst/>
                        </a:rPr>
                        <a:t>цели урока конкретны и достижимы на уроке всеми учащимися </a:t>
                      </a:r>
                    </a:p>
                    <a:p>
                      <a:pPr marL="342900" marR="66675" lvl="0" indent="-342900" fontAlgn="base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  <a:tabLst>
                          <a:tab pos="292735" algn="l"/>
                        </a:tabLst>
                      </a:pPr>
                      <a:r>
                        <a:rPr lang="ru-RU" sz="800">
                          <a:effectLst/>
                        </a:rPr>
                        <a:t>ожидаемые результаты, определены с учётом образовательных потребностей и способностей учащихся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10989685"/>
                  </a:ext>
                </a:extLst>
              </a:tr>
              <a:tr h="749847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2.1.2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Методы, стратегии обучения и ресурсы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>
                  <a:txBody>
                    <a:bodyPr/>
                    <a:lstStyle/>
                    <a:p>
                      <a:pPr marL="92075" marR="66675" fontAlgn="base">
                        <a:spcAft>
                          <a:spcPts val="0"/>
                        </a:spcAft>
                        <a:tabLst>
                          <a:tab pos="292735" algn="l"/>
                        </a:tabLst>
                      </a:pPr>
                      <a:r>
                        <a:rPr lang="ru-RU" sz="800">
                          <a:effectLst/>
                        </a:rPr>
                        <a:t>Стратегии обучения, методы и ресурсы: </a:t>
                      </a:r>
                    </a:p>
                    <a:p>
                      <a:pPr marL="342900" marR="66675" lvl="0" indent="-342900" fontAlgn="base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  <a:tabLst>
                          <a:tab pos="292735" algn="l"/>
                        </a:tabLst>
                      </a:pPr>
                      <a:r>
                        <a:rPr lang="ru-RU" sz="800">
                          <a:effectLst/>
                        </a:rPr>
                        <a:t>соответствуют цели, ожидаемым результатам и возрастным особенностям учащихся</a:t>
                      </a:r>
                    </a:p>
                    <a:p>
                      <a:pPr marL="342900" marR="66675" lvl="0" indent="-342900" fontAlgn="base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  <a:tabLst>
                          <a:tab pos="292735" algn="l"/>
                        </a:tabLst>
                      </a:pPr>
                      <a:r>
                        <a:rPr lang="ru-RU" sz="800">
                          <a:effectLst/>
                        </a:rPr>
                        <a:t>удовлетворяют образовательные потребности учащихся </a:t>
                      </a:r>
                    </a:p>
                    <a:p>
                      <a:pPr marL="342900" marR="66675" lvl="0" indent="-342900" fontAlgn="base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  <a:tabLst>
                          <a:tab pos="292735" algn="l"/>
                        </a:tabLst>
                      </a:pPr>
                      <a:r>
                        <a:rPr lang="ru-RU" sz="800">
                          <a:effectLst/>
                        </a:rPr>
                        <a:t>направлены на развитие способностей учащихся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sngStrike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00711460"/>
                  </a:ext>
                </a:extLst>
              </a:tr>
              <a:tr h="803817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2.1.3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Стратегии и инструменты оценивания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Стратегии и инструменты оценивания: </a:t>
                      </a:r>
                    </a:p>
                    <a:p>
                      <a:pPr marL="167640" indent="-167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–	способствуют достижению цели, ожидаемых результатов </a:t>
                      </a:r>
                    </a:p>
                    <a:p>
                      <a:pPr marL="167640" indent="-167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–	соответствуют возрастным особенностям учащихся</a:t>
                      </a:r>
                    </a:p>
                    <a:p>
                      <a:pPr marL="167640" indent="-167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–	учитывают образовательным потребности и способности учащихся.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Планируется вовлечение учащихся в процесс само- и </a:t>
                      </a:r>
                      <a:r>
                        <a:rPr lang="ru-RU" sz="800" dirty="0" err="1">
                          <a:effectLst/>
                        </a:rPr>
                        <a:t>взаимооценивания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trike="sngStrike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 dirty="0">
                          <a:effectLst/>
                        </a:rPr>
                        <a:t> </a:t>
                      </a:r>
                      <a:endParaRPr lang="ru-RU" sz="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 dirty="0">
                          <a:effectLst/>
                        </a:rPr>
                        <a:t> </a:t>
                      </a:r>
                      <a:endParaRPr lang="ru-RU" sz="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7512426"/>
                  </a:ext>
                </a:extLst>
              </a:tr>
              <a:tr h="53472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 gridSpan="5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Преподавание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extLst>
                  <a:ext uri="{0D108BD9-81ED-4DB2-BD59-A6C34878D82A}">
                    <a16:rowId xmlns:a16="http://schemas.microsoft.com/office/drawing/2014/main" val="2499044431"/>
                  </a:ext>
                </a:extLst>
              </a:tr>
              <a:tr h="1286183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2.2.1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Предоставление и разъяснение материала урока.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Практическая направленность (развитие функциональной грамотности)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>
                  <a:txBody>
                    <a:bodyPr/>
                    <a:lstStyle/>
                    <a:p>
                      <a:pPr marL="167640" indent="-167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	в предоставлении материалов и ресурсах отражается последовательное и взаимосвязанное владение терминами и понятиями, использует дополнительные источники</a:t>
                      </a:r>
                    </a:p>
                    <a:p>
                      <a:pPr marL="167640" indent="-167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	вовлекает в обсуждение всех учащихся </a:t>
                      </a:r>
                    </a:p>
                    <a:p>
                      <a:pPr marL="167640" indent="-167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	вовлекает учащихся к определению способов практического применения материала </a:t>
                      </a:r>
                    </a:p>
                    <a:p>
                      <a:pPr marL="167640" indent="-167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	использует самостоятельно разработанные ЦОРс учётом индивидуальных потребностей учащихся</a:t>
                      </a:r>
                    </a:p>
                    <a:p>
                      <a:pPr marL="167640" indent="-167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	предоставляет ссылки на источники по изучаемой теме с учётом способностей учащихся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 dirty="0">
                          <a:effectLst/>
                        </a:rPr>
                        <a:t> </a:t>
                      </a:r>
                      <a:endParaRPr lang="ru-RU" sz="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5181848"/>
                  </a:ext>
                </a:extLst>
              </a:tr>
              <a:tr h="1071798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2.2.2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Применение методов, стратегий дифференцированного и индивидуального обучения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>
                  <a:txBody>
                    <a:bodyPr/>
                    <a:lstStyle/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	методы обучения поддерживают эффективное взаимодействию учащихся </a:t>
                      </a:r>
                    </a:p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	при применении методов обучения учитываются потребности всех учащихся</a:t>
                      </a:r>
                    </a:p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	дифференциация заданий и ресурсов соответствует образовательным потребностям учащихся и индивидуальным особенностям</a:t>
                      </a:r>
                    </a:p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–	использует приёмы активизации познавательного интереса к теме на уроке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6041788"/>
                  </a:ext>
                </a:extLst>
              </a:tr>
              <a:tr h="1018202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2.2.3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Структура занятия, рациональное использование времени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>
                  <a:txBody>
                    <a:bodyPr/>
                    <a:lstStyle/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–	соблюдает структуру занятия, при этом гибко реагирует на необходимость изменений в соответствии с потребностями учащихся</a:t>
                      </a:r>
                    </a:p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–	демонстрирует логическую завершенность и последовательность этапов занятия</a:t>
                      </a:r>
                    </a:p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–	рационально распределяет время, выдерживает тайм-менеджмент</a:t>
                      </a:r>
                    </a:p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–	речь учащихся преобладает над речью педагога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 dirty="0">
                          <a:effectLst/>
                        </a:rPr>
                        <a:t> </a:t>
                      </a:r>
                      <a:endParaRPr lang="ru-RU" sz="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03" marR="1603" marT="1603" marB="16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 dirty="0">
                          <a:effectLst/>
                        </a:rPr>
                        <a:t> </a:t>
                      </a:r>
                      <a:endParaRPr lang="ru-RU" sz="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2312262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BBE4520-67A2-4C70-AB06-DEBDA81E2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395716"/>
              </p:ext>
            </p:extLst>
          </p:nvPr>
        </p:nvGraphicFramePr>
        <p:xfrm>
          <a:off x="6224335" y="763795"/>
          <a:ext cx="5704907" cy="6031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105">
                  <a:extLst>
                    <a:ext uri="{9D8B030D-6E8A-4147-A177-3AD203B41FA5}">
                      <a16:colId xmlns:a16="http://schemas.microsoft.com/office/drawing/2014/main" val="2597726632"/>
                    </a:ext>
                  </a:extLst>
                </a:gridCol>
                <a:gridCol w="1201449">
                  <a:extLst>
                    <a:ext uri="{9D8B030D-6E8A-4147-A177-3AD203B41FA5}">
                      <a16:colId xmlns:a16="http://schemas.microsoft.com/office/drawing/2014/main" val="725068901"/>
                    </a:ext>
                  </a:extLst>
                </a:gridCol>
                <a:gridCol w="3310370">
                  <a:extLst>
                    <a:ext uri="{9D8B030D-6E8A-4147-A177-3AD203B41FA5}">
                      <a16:colId xmlns:a16="http://schemas.microsoft.com/office/drawing/2014/main" val="3912509091"/>
                    </a:ext>
                  </a:extLst>
                </a:gridCol>
                <a:gridCol w="272716">
                  <a:extLst>
                    <a:ext uri="{9D8B030D-6E8A-4147-A177-3AD203B41FA5}">
                      <a16:colId xmlns:a16="http://schemas.microsoft.com/office/drawing/2014/main" val="2549086933"/>
                    </a:ext>
                  </a:extLst>
                </a:gridCol>
                <a:gridCol w="288758">
                  <a:extLst>
                    <a:ext uri="{9D8B030D-6E8A-4147-A177-3AD203B41FA5}">
                      <a16:colId xmlns:a16="http://schemas.microsoft.com/office/drawing/2014/main" val="660783341"/>
                    </a:ext>
                  </a:extLst>
                </a:gridCol>
                <a:gridCol w="218509">
                  <a:extLst>
                    <a:ext uri="{9D8B030D-6E8A-4147-A177-3AD203B41FA5}">
                      <a16:colId xmlns:a16="http://schemas.microsoft.com/office/drawing/2014/main" val="3599788629"/>
                    </a:ext>
                  </a:extLst>
                </a:gridCol>
              </a:tblGrid>
              <a:tr h="1519228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2.2.4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7" marR="1877" marT="1877" marB="1877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Создание </a:t>
                      </a:r>
                      <a:r>
                        <a:rPr lang="ru-RU" sz="800" dirty="0" err="1">
                          <a:effectLst/>
                        </a:rPr>
                        <a:t>коллаборативной</a:t>
                      </a:r>
                      <a:r>
                        <a:rPr lang="ru-RU" sz="800" dirty="0">
                          <a:effectLst/>
                        </a:rPr>
                        <a:t> (благоприятной, доброжелательной) среды.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Предоставление инструкций при выполнении заданий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7" marR="1877" marT="1877" marB="1877" anchor="ctr"/>
                </a:tc>
                <a:tc>
                  <a:txBody>
                    <a:bodyPr/>
                    <a:lstStyle/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–	обеспечивает условия взаимодействия учащихся, рационально и эффективно интегрирует индивидуальную, парную и групповую работу</a:t>
                      </a:r>
                    </a:p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–	приёмы вовлечения учащихся в обсуждения эффективны, учитываются индивидуальные потребности, культурные особенности, все обучающиеся активно участвуют в дискуссиях</a:t>
                      </a:r>
                    </a:p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–	использует эффективные способы активизации внимания и поддержки интереса к изучаемой теме (эмоциональность, образность речи, индивидуальная поддержка и др.)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7" marR="1877" marT="1877" marB="1877" anchor="ctr"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/>
                    </a:p>
                  </a:txBody>
                  <a:tcPr marL="1877" marR="1877" marT="1877" marB="1877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7" marR="1877" marT="1877" marB="1877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7" marR="1877" marT="1877" marB="1877" anchor="ctr"/>
                </a:tc>
                <a:extLst>
                  <a:ext uri="{0D108BD9-81ED-4DB2-BD59-A6C34878D82A}">
                    <a16:rowId xmlns:a16="http://schemas.microsoft.com/office/drawing/2014/main" val="902480938"/>
                  </a:ext>
                </a:extLst>
              </a:tr>
              <a:tr h="632925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2.2.5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7" marR="1877" marT="1877" marB="1877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Формирование (развитие) общечеловеческих и национальных ценностей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7" marR="1877" marT="1877" marB="1877"/>
                </a:tc>
                <a:tc>
                  <a:txBody>
                    <a:bodyPr/>
                    <a:lstStyle/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–	отражаются ценности в планировании урока</a:t>
                      </a:r>
                    </a:p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–	использует ресурсы для развития ценностей </a:t>
                      </a:r>
                    </a:p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–	вовлекает учащихся в диалог о ценностях</a:t>
                      </a:r>
                    </a:p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–	учащиеся демонстрируют приверженность ценностям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7" marR="1877" marT="1877" marB="1877" anchor="ctr"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800" dirty="0"/>
                    </a:p>
                  </a:txBody>
                  <a:tcPr marL="1877" marR="1877" marT="1877" marB="1877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7" marR="1877" marT="1877" marB="1877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7" marR="1877" marT="1877" marB="1877" anchor="ctr"/>
                </a:tc>
                <a:extLst>
                  <a:ext uri="{0D108BD9-81ED-4DB2-BD59-A6C34878D82A}">
                    <a16:rowId xmlns:a16="http://schemas.microsoft.com/office/drawing/2014/main" val="248203166"/>
                  </a:ext>
                </a:extLst>
              </a:tr>
              <a:tr h="2030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7" marR="1877" marT="1877" marB="1877" anchor="ctr"/>
                </a:tc>
                <a:tc gridSpan="5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Оценивание и обратная связь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7" marR="1877" marT="1877" marB="187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7" marR="1877" marT="1877" marB="1877" anchor="ctr"/>
                </a:tc>
                <a:extLst>
                  <a:ext uri="{0D108BD9-81ED-4DB2-BD59-A6C34878D82A}">
                    <a16:rowId xmlns:a16="http://schemas.microsoft.com/office/drawing/2014/main" val="67861216"/>
                  </a:ext>
                </a:extLst>
              </a:tr>
              <a:tr h="561879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2.3.1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7" marR="1877" marT="1877" marB="1877" anchor="ctr"/>
                </a:tc>
                <a:tc rowSpan="2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Использование оценивания для обучения, мониторинга прогресса, обратной связи.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Организация само- и </a:t>
                      </a:r>
                      <a:r>
                        <a:rPr lang="ru-RU" sz="800" dirty="0" err="1">
                          <a:effectLst/>
                        </a:rPr>
                        <a:t>взаимооценивания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7" marR="1877" marT="1877" marB="1877" anchor="ctr"/>
                </a:tc>
                <a:tc>
                  <a:txBody>
                    <a:bodyPr/>
                    <a:lstStyle/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–	вовлекает учащихся в постановку целей и определение ожидаемых результатов</a:t>
                      </a:r>
                    </a:p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–	вовлекает учащихся в определение путей достижения ожидаемых результатов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7" marR="1877" marT="1877" marB="1877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7" marR="1877" marT="1877" marB="1877" anchor="ctr"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/>
                    </a:p>
                  </a:txBody>
                  <a:tcPr marL="1877" marR="1877" marT="1877" marB="1877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7" marR="1877" marT="1877" marB="1877" anchor="ctr"/>
                </a:tc>
                <a:extLst>
                  <a:ext uri="{0D108BD9-81ED-4DB2-BD59-A6C34878D82A}">
                    <a16:rowId xmlns:a16="http://schemas.microsoft.com/office/drawing/2014/main" val="150447840"/>
                  </a:ext>
                </a:extLst>
              </a:tr>
              <a:tr h="170915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2.3.2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7" marR="1877" marT="1877" marB="1877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800" dirty="0">
                          <a:effectLst/>
                        </a:rPr>
                        <a:t>оценивает прогресс учащихся с использованием инструмента мониторинга (лист оценивания)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  <a:tabLst>
                          <a:tab pos="175895" algn="l"/>
                        </a:tabLst>
                      </a:pPr>
                      <a:r>
                        <a:rPr lang="ru-RU" sz="800" dirty="0">
                          <a:effectLst/>
                        </a:rPr>
                        <a:t>вовлекает всех учащихся в оценивание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  <a:tabLst>
                          <a:tab pos="175895" algn="l"/>
                        </a:tabLst>
                      </a:pPr>
                      <a:r>
                        <a:rPr lang="ru-RU" sz="800" dirty="0">
                          <a:effectLst/>
                        </a:rPr>
                        <a:t>предоставляет инструменты оценивания для отслеживания собственного  прогресса и предоставления конструктивной обратной связи при само- и </a:t>
                      </a:r>
                      <a:r>
                        <a:rPr lang="ru-RU" sz="800" dirty="0" err="1">
                          <a:effectLst/>
                        </a:rPr>
                        <a:t>взаимооценивании</a:t>
                      </a:r>
                      <a:endParaRPr lang="ru-RU" sz="800" dirty="0">
                        <a:effectLst/>
                      </a:endParaRPr>
                    </a:p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организует  рефлексию учащимися  в соответствии с целями и ожидаемыми результатами, способствует определению направлений развития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7" marR="1877" marT="1877" marB="1877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7" marR="1877" marT="1877" marB="1877" anchor="ctr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/>
                    </a:p>
                  </a:txBody>
                  <a:tcPr marL="1877" marR="1877" marT="1877" marB="1877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7" marR="1877" marT="1877" marB="1877" anchor="ctr"/>
                </a:tc>
                <a:extLst>
                  <a:ext uri="{0D108BD9-81ED-4DB2-BD59-A6C34878D82A}">
                    <a16:rowId xmlns:a16="http://schemas.microsoft.com/office/drawing/2014/main" val="3014790092"/>
                  </a:ext>
                </a:extLst>
              </a:tr>
              <a:tr h="203006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7" marR="1877" marT="1877" marB="1877" anchor="ctr"/>
                </a:tc>
                <a:tc gridSpan="5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Рефлексия и профессиональное развитие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7" marR="1877" marT="1877" marB="187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7" marR="1877" marT="1877" marB="1877" anchor="ctr"/>
                </a:tc>
                <a:extLst>
                  <a:ext uri="{0D108BD9-81ED-4DB2-BD59-A6C34878D82A}">
                    <a16:rowId xmlns:a16="http://schemas.microsoft.com/office/drawing/2014/main" val="1878687995"/>
                  </a:ext>
                </a:extLst>
              </a:tr>
              <a:tr h="1202692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2.4.1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7" marR="1877" marT="1877" marB="1877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Рефлексия по уроку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7" marR="1877" marT="1877" marB="1877" anchor="ctr"/>
                </a:tc>
                <a:tc>
                  <a:txBody>
                    <a:bodyPr/>
                    <a:lstStyle/>
                    <a:p>
                      <a:pPr marL="1676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–	систематически рефлексирует над эффективностью уроков, ведет записи </a:t>
                      </a:r>
                    </a:p>
                    <a:p>
                      <a:pPr marL="1676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–	планирует действия по развитию индивидуальных способностей с учётом потребностей и способностей учащихся</a:t>
                      </a:r>
                    </a:p>
                    <a:p>
                      <a:pPr marL="1676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–	определяет области развития собственной практики и практики коллег</a:t>
                      </a:r>
                    </a:p>
                    <a:p>
                      <a:pPr marL="1676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–	предлагает рекомендации коллегам по разработке индивидуального маршрута (траектории) обучения учащихся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7" marR="1877" marT="1877" marB="1877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7" marR="1877" marT="1877" marB="1877" anchor="ctr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/>
                    </a:p>
                  </a:txBody>
                  <a:tcPr marL="1877" marR="1877" marT="1877" marB="1877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77" marR="1877" marT="1877" marB="1877" anchor="ctr"/>
                </a:tc>
                <a:extLst>
                  <a:ext uri="{0D108BD9-81ED-4DB2-BD59-A6C34878D82A}">
                    <a16:rowId xmlns:a16="http://schemas.microsoft.com/office/drawing/2014/main" val="2216350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612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824A596-273F-BE14-D22D-AC9FE87545F5}"/>
              </a:ext>
            </a:extLst>
          </p:cNvPr>
          <p:cNvSpPr/>
          <p:nvPr/>
        </p:nvSpPr>
        <p:spPr>
          <a:xfrm>
            <a:off x="-13504" y="-19637"/>
            <a:ext cx="12205504" cy="629239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8604" name="Прямоугольник 1"/>
          <p:cNvSpPr/>
          <p:nvPr/>
        </p:nvSpPr>
        <p:spPr>
          <a:xfrm>
            <a:off x="104423" y="136525"/>
            <a:ext cx="1150410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swald"/>
                <a:ea typeface="+mn-ea"/>
                <a:cs typeface="Times New Roman"/>
              </a:rPr>
              <a:t>Критерии оценивания и показатели эффективности </a:t>
            </a:r>
            <a:r>
              <a:rPr kumimoji="0" lang="ru-RU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/>
                <a:ea typeface="+mn-ea"/>
                <a:cs typeface="Times New Roman"/>
              </a:rPr>
              <a:t>деятельности педагога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"/>
              <a:ea typeface="+mn-ea"/>
              <a:cs typeface="Times New Roman"/>
            </a:endParaRPr>
          </a:p>
        </p:txBody>
      </p:sp>
      <p:sp>
        <p:nvSpPr>
          <p:cNvPr id="1048616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02262-DA90-4F68-8E9B-833F3452BC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500215D-E5B2-4D69-941B-392886C51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734280"/>
              </p:ext>
            </p:extLst>
          </p:nvPr>
        </p:nvGraphicFramePr>
        <p:xfrm>
          <a:off x="153964" y="783769"/>
          <a:ext cx="3517703" cy="5926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211">
                  <a:extLst>
                    <a:ext uri="{9D8B030D-6E8A-4147-A177-3AD203B41FA5}">
                      <a16:colId xmlns:a16="http://schemas.microsoft.com/office/drawing/2014/main" val="3923623060"/>
                    </a:ext>
                  </a:extLst>
                </a:gridCol>
                <a:gridCol w="859338">
                  <a:extLst>
                    <a:ext uri="{9D8B030D-6E8A-4147-A177-3AD203B41FA5}">
                      <a16:colId xmlns:a16="http://schemas.microsoft.com/office/drawing/2014/main" val="2653228084"/>
                    </a:ext>
                  </a:extLst>
                </a:gridCol>
                <a:gridCol w="148934">
                  <a:extLst>
                    <a:ext uri="{9D8B030D-6E8A-4147-A177-3AD203B41FA5}">
                      <a16:colId xmlns:a16="http://schemas.microsoft.com/office/drawing/2014/main" val="3532851553"/>
                    </a:ext>
                  </a:extLst>
                </a:gridCol>
                <a:gridCol w="1296996">
                  <a:extLst>
                    <a:ext uri="{9D8B030D-6E8A-4147-A177-3AD203B41FA5}">
                      <a16:colId xmlns:a16="http://schemas.microsoft.com/office/drawing/2014/main" val="4038123725"/>
                    </a:ext>
                  </a:extLst>
                </a:gridCol>
                <a:gridCol w="351299">
                  <a:extLst>
                    <a:ext uri="{9D8B030D-6E8A-4147-A177-3AD203B41FA5}">
                      <a16:colId xmlns:a16="http://schemas.microsoft.com/office/drawing/2014/main" val="1878488534"/>
                    </a:ext>
                  </a:extLst>
                </a:gridCol>
                <a:gridCol w="351299">
                  <a:extLst>
                    <a:ext uri="{9D8B030D-6E8A-4147-A177-3AD203B41FA5}">
                      <a16:colId xmlns:a16="http://schemas.microsoft.com/office/drawing/2014/main" val="3445415656"/>
                    </a:ext>
                  </a:extLst>
                </a:gridCol>
                <a:gridCol w="282626">
                  <a:extLst>
                    <a:ext uri="{9D8B030D-6E8A-4147-A177-3AD203B41FA5}">
                      <a16:colId xmlns:a16="http://schemas.microsoft.com/office/drawing/2014/main" val="3492076381"/>
                    </a:ext>
                  </a:extLst>
                </a:gridCol>
              </a:tblGrid>
              <a:tr h="560549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№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 gridSpan="2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Критерий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 hMerge="1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Показатели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Баллы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Самооценка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Баллы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комиссии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extLst>
                  <a:ext uri="{0D108BD9-81ED-4DB2-BD59-A6C34878D82A}">
                    <a16:rowId xmlns:a16="http://schemas.microsoft.com/office/drawing/2014/main" val="4111353907"/>
                  </a:ext>
                </a:extLst>
              </a:tr>
              <a:tr h="129200">
                <a:tc gridSpan="7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en-US" sz="800">
                          <a:effectLst/>
                        </a:rPr>
                        <a:t>Эффективность обеспечения качества образования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745285"/>
                  </a:ext>
                </a:extLst>
              </a:tr>
              <a:tr h="138690">
                <a:tc rowSpan="4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 rowSpan="4" gridSpan="2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Динамика качества знаний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(в соответствии с уровнем предыдущего учебного года)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 rowSpan="4" hMerge="1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 7 и более 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extLst>
                  <a:ext uri="{0D108BD9-81ED-4DB2-BD59-A6C34878D82A}">
                    <a16:rowId xmlns:a16="http://schemas.microsoft.com/office/drawing/2014/main" val="4140334016"/>
                  </a:ext>
                </a:extLst>
              </a:tr>
              <a:tr h="138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на 4-6 %</a:t>
                      </a:r>
                      <a:endParaRPr lang="ru-RU" sz="800"/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extLst>
                  <a:ext uri="{0D108BD9-81ED-4DB2-BD59-A6C34878D82A}">
                    <a16:rowId xmlns:a16="http://schemas.microsoft.com/office/drawing/2014/main" val="2706091983"/>
                  </a:ext>
                </a:extLst>
              </a:tr>
              <a:tr h="138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на 1-3%</a:t>
                      </a:r>
                      <a:endParaRPr lang="ru-RU" sz="800"/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extLst>
                  <a:ext uri="{0D108BD9-81ED-4DB2-BD59-A6C34878D82A}">
                    <a16:rowId xmlns:a16="http://schemas.microsoft.com/office/drawing/2014/main" val="1766327848"/>
                  </a:ext>
                </a:extLst>
              </a:tr>
              <a:tr h="425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</a:rPr>
                        <a:t>на уровне прошлого года </a:t>
                      </a:r>
                      <a:endParaRPr lang="ru-RU" sz="800" dirty="0"/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extLst>
                  <a:ext uri="{0D108BD9-81ED-4DB2-BD59-A6C34878D82A}">
                    <a16:rowId xmlns:a16="http://schemas.microsoft.com/office/drawing/2014/main" val="1444484414"/>
                  </a:ext>
                </a:extLst>
              </a:tr>
              <a:tr h="316344">
                <a:tc rowSpan="7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 rowSpan="2" gridSpan="2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Итоги внешнего оценивания: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 результаты международных исследований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(при наличии)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 rowSpan="2" hMerge="1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выше среднего показателя по стране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extLst>
                  <a:ext uri="{0D108BD9-81ED-4DB2-BD59-A6C34878D82A}">
                    <a16:rowId xmlns:a16="http://schemas.microsoft.com/office/drawing/2014/main" val="195113634"/>
                  </a:ext>
                </a:extLst>
              </a:tr>
              <a:tr h="525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</a:rPr>
                        <a:t>на уровне среднего показателя по стране</a:t>
                      </a:r>
                      <a:endParaRPr lang="ru-RU" sz="800" dirty="0"/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extLst>
                  <a:ext uri="{0D108BD9-81ED-4DB2-BD59-A6C34878D82A}">
                    <a16:rowId xmlns:a16="http://schemas.microsoft.com/office/drawing/2014/main" val="134543292"/>
                  </a:ext>
                </a:extLst>
              </a:tr>
              <a:tr h="2799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 результаты МОДО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(при наличии)</a:t>
                      </a:r>
                      <a:endParaRPr lang="ru-RU" sz="800" dirty="0"/>
                    </a:p>
                  </a:txBody>
                  <a:tcPr marL="3451" marR="3451" marT="3451" marB="3451" anchor="ctr"/>
                </a:tc>
                <a:tc rowSpan="2" hMerge="1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/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выше среднего показателя по стране</a:t>
                      </a:r>
                      <a:endParaRPr lang="ru-RU" sz="800"/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extLst>
                  <a:ext uri="{0D108BD9-81ED-4DB2-BD59-A6C34878D82A}">
                    <a16:rowId xmlns:a16="http://schemas.microsoft.com/office/drawing/2014/main" val="1361969654"/>
                  </a:ext>
                </a:extLst>
              </a:tr>
              <a:tr h="3163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на уровне среднего показателя по стране</a:t>
                      </a:r>
                      <a:endParaRPr lang="ru-RU" sz="800"/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extLst>
                  <a:ext uri="{0D108BD9-81ED-4DB2-BD59-A6C34878D82A}">
                    <a16:rowId xmlns:a16="http://schemas.microsoft.com/office/drawing/2014/main" val="974299431"/>
                  </a:ext>
                </a:extLst>
              </a:tr>
              <a:tr h="139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 результаты ЕНТ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(при наличии)</a:t>
                      </a:r>
                      <a:endParaRPr lang="ru-RU" sz="800" dirty="0"/>
                    </a:p>
                  </a:txBody>
                  <a:tcPr marL="3451" marR="3451" marT="3451" marB="3451" anchor="ctr"/>
                </a:tc>
                <a:tc rowSpan="3" hMerge="1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/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75% и выше</a:t>
                      </a:r>
                      <a:endParaRPr lang="ru-RU" sz="800" dirty="0"/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extLst>
                  <a:ext uri="{0D108BD9-81ED-4DB2-BD59-A6C34878D82A}">
                    <a16:rowId xmlns:a16="http://schemas.microsoft.com/office/drawing/2014/main" val="644181566"/>
                  </a:ext>
                </a:extLst>
              </a:tr>
              <a:tr h="138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>
                          <a:effectLst/>
                        </a:rPr>
                        <a:t>50-74%</a:t>
                      </a:r>
                      <a:endParaRPr lang="ru-RU" sz="800"/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extLst>
                  <a:ext uri="{0D108BD9-81ED-4DB2-BD59-A6C34878D82A}">
                    <a16:rowId xmlns:a16="http://schemas.microsoft.com/office/drawing/2014/main" val="2949951397"/>
                  </a:ext>
                </a:extLst>
              </a:tr>
              <a:tr h="138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</a:rPr>
                        <a:t>30-49%</a:t>
                      </a:r>
                      <a:endParaRPr lang="ru-RU" sz="800" dirty="0"/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extLst>
                  <a:ext uri="{0D108BD9-81ED-4DB2-BD59-A6C34878D82A}">
                    <a16:rowId xmlns:a16="http://schemas.microsoft.com/office/drawing/2014/main" val="630206830"/>
                  </a:ext>
                </a:extLst>
              </a:tr>
              <a:tr h="741538">
                <a:tc gridSpan="7"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</a:rPr>
                        <a:t>Качество преподавания (наблюдение уроков осуществляется руководителем, методистом, педагогом, имеющим квалификационную категорию «педагог-эксперт», «педагог-исследователь», «педагог-мастер», организации образования; методистом методического кабинета (центра)): «педагог-модератор» - 3, «педагог-эксперт» - 4, «педагог – исследователь» - 5, «педагог – мастер» -6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034365"/>
                  </a:ext>
                </a:extLst>
              </a:tr>
              <a:tr h="13869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 gridSpan="6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Планирование урока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926886"/>
                  </a:ext>
                </a:extLst>
              </a:tr>
              <a:tr h="165997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2.1.1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Цели и ожидаемые результаты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 gridSpan="2">
                  <a:txBody>
                    <a:bodyPr/>
                    <a:lstStyle/>
                    <a:p>
                      <a:pPr marL="342900" marR="66675" lvl="0" indent="-342900" fontAlgn="base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  <a:tabLst>
                          <a:tab pos="292735" algn="l"/>
                        </a:tabLst>
                      </a:pPr>
                      <a:r>
                        <a:rPr lang="ru-RU" sz="800" dirty="0">
                          <a:effectLst/>
                        </a:rPr>
                        <a:t>цели урока</a:t>
                      </a:r>
                    </a:p>
                    <a:p>
                      <a:pPr marL="92075" marR="66675" fontAlgn="base">
                        <a:spcAft>
                          <a:spcPts val="0"/>
                        </a:spcAft>
                        <a:tabLst>
                          <a:tab pos="292735" algn="l"/>
                        </a:tabLst>
                      </a:pPr>
                      <a:r>
                        <a:rPr lang="ru-RU" sz="800" dirty="0">
                          <a:effectLst/>
                        </a:rPr>
                        <a:t>соответствуют целям обучения</a:t>
                      </a:r>
                    </a:p>
                    <a:p>
                      <a:pPr marL="342900" marR="66675" lvl="0" indent="-342900" fontAlgn="base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  <a:tabLst>
                          <a:tab pos="292735" algn="l"/>
                        </a:tabLst>
                      </a:pPr>
                      <a:r>
                        <a:rPr lang="ru-RU" sz="800" dirty="0">
                          <a:effectLst/>
                        </a:rPr>
                        <a:t>цели урока конкретны и достижимы на уроке всеми учащимися </a:t>
                      </a:r>
                    </a:p>
                    <a:p>
                      <a:pPr marL="342900" marR="66675" lvl="0" indent="-342900" fontAlgn="base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  <a:tabLst>
                          <a:tab pos="292735" algn="l"/>
                        </a:tabLst>
                      </a:pPr>
                      <a:r>
                        <a:rPr lang="ru-RU" sz="800" dirty="0">
                          <a:effectLst/>
                        </a:rPr>
                        <a:t>ожидаемые результаты, определены с учётом образовательных потребностей и способностей учащихся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 hMerge="1">
                  <a:txBody>
                    <a:bodyPr/>
                    <a:lstStyle/>
                    <a:p>
                      <a:pPr marL="342900" marR="66675" lvl="0" indent="-342900" fontAlgn="base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  <a:tabLst>
                          <a:tab pos="292735" algn="l"/>
                        </a:tabLst>
                      </a:pPr>
                      <a:r>
                        <a:rPr lang="ru-RU" sz="800" dirty="0">
                          <a:effectLst/>
                        </a:rPr>
                        <a:t>цели урока</a:t>
                      </a:r>
                    </a:p>
                    <a:p>
                      <a:pPr marL="92075" marR="66675" fontAlgn="base">
                        <a:spcAft>
                          <a:spcPts val="0"/>
                        </a:spcAft>
                        <a:tabLst>
                          <a:tab pos="292735" algn="l"/>
                        </a:tabLst>
                      </a:pPr>
                      <a:r>
                        <a:rPr lang="ru-RU" sz="800" dirty="0">
                          <a:effectLst/>
                        </a:rPr>
                        <a:t>соответствуют целям обучения</a:t>
                      </a:r>
                    </a:p>
                    <a:p>
                      <a:pPr marL="342900" marR="66675" lvl="0" indent="-342900" fontAlgn="base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  <a:tabLst>
                          <a:tab pos="292735" algn="l"/>
                        </a:tabLst>
                      </a:pPr>
                      <a:r>
                        <a:rPr lang="ru-RU" sz="800" dirty="0">
                          <a:effectLst/>
                        </a:rPr>
                        <a:t>цели урока конкретны и достижимы на уроке всеми учащимися </a:t>
                      </a:r>
                    </a:p>
                    <a:p>
                      <a:pPr marL="342900" marR="66675" lvl="0" indent="-342900" fontAlgn="base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  <a:tabLst>
                          <a:tab pos="292735" algn="l"/>
                        </a:tabLst>
                      </a:pPr>
                      <a:r>
                        <a:rPr lang="ru-RU" sz="800" dirty="0">
                          <a:effectLst/>
                        </a:rPr>
                        <a:t>ожидаемые результаты, определены с учётом образовательных потребностей и способностей учащихся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1" marR="3451" marT="3451" marB="3451" anchor="ctr"/>
                </a:tc>
                <a:extLst>
                  <a:ext uri="{0D108BD9-81ED-4DB2-BD59-A6C34878D82A}">
                    <a16:rowId xmlns:a16="http://schemas.microsoft.com/office/drawing/2014/main" val="22134506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88180C7-A79E-482A-BF25-BBF6761CA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535875"/>
              </p:ext>
            </p:extLst>
          </p:nvPr>
        </p:nvGraphicFramePr>
        <p:xfrm>
          <a:off x="3784209" y="783768"/>
          <a:ext cx="4736128" cy="5953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952">
                  <a:extLst>
                    <a:ext uri="{9D8B030D-6E8A-4147-A177-3AD203B41FA5}">
                      <a16:colId xmlns:a16="http://schemas.microsoft.com/office/drawing/2014/main" val="4041483350"/>
                    </a:ext>
                  </a:extLst>
                </a:gridCol>
                <a:gridCol w="674153">
                  <a:extLst>
                    <a:ext uri="{9D8B030D-6E8A-4147-A177-3AD203B41FA5}">
                      <a16:colId xmlns:a16="http://schemas.microsoft.com/office/drawing/2014/main" val="1862328249"/>
                    </a:ext>
                  </a:extLst>
                </a:gridCol>
                <a:gridCol w="2871648">
                  <a:extLst>
                    <a:ext uri="{9D8B030D-6E8A-4147-A177-3AD203B41FA5}">
                      <a16:colId xmlns:a16="http://schemas.microsoft.com/office/drawing/2014/main" val="1925057348"/>
                    </a:ext>
                  </a:extLst>
                </a:gridCol>
                <a:gridCol w="312538">
                  <a:extLst>
                    <a:ext uri="{9D8B030D-6E8A-4147-A177-3AD203B41FA5}">
                      <a16:colId xmlns:a16="http://schemas.microsoft.com/office/drawing/2014/main" val="1410920898"/>
                    </a:ext>
                  </a:extLst>
                </a:gridCol>
                <a:gridCol w="314004">
                  <a:extLst>
                    <a:ext uri="{9D8B030D-6E8A-4147-A177-3AD203B41FA5}">
                      <a16:colId xmlns:a16="http://schemas.microsoft.com/office/drawing/2014/main" val="3352980626"/>
                    </a:ext>
                  </a:extLst>
                </a:gridCol>
                <a:gridCol w="220833">
                  <a:extLst>
                    <a:ext uri="{9D8B030D-6E8A-4147-A177-3AD203B41FA5}">
                      <a16:colId xmlns:a16="http://schemas.microsoft.com/office/drawing/2014/main" val="3655300361"/>
                    </a:ext>
                  </a:extLst>
                </a:gridCol>
              </a:tblGrid>
              <a:tr h="65405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2.1.2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Методы, стратегии обучения и ресурсы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92075" marR="66675" fontAlgn="base">
                        <a:spcAft>
                          <a:spcPts val="0"/>
                        </a:spcAft>
                        <a:tabLst>
                          <a:tab pos="292735" algn="l"/>
                        </a:tabLst>
                      </a:pPr>
                      <a:r>
                        <a:rPr lang="ru-RU" sz="700" dirty="0">
                          <a:effectLst/>
                        </a:rPr>
                        <a:t>Стратегии обучения, методы и ресурсы: </a:t>
                      </a:r>
                    </a:p>
                    <a:p>
                      <a:pPr marL="342900" marR="66675" lvl="0" indent="-342900" fontAlgn="base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  <a:tabLst>
                          <a:tab pos="292735" algn="l"/>
                        </a:tabLst>
                      </a:pPr>
                      <a:r>
                        <a:rPr lang="ru-RU" sz="700" dirty="0">
                          <a:effectLst/>
                        </a:rPr>
                        <a:t>соответствуют цели, ожидаемым результатам и возрастным особенностям учащихся</a:t>
                      </a:r>
                    </a:p>
                    <a:p>
                      <a:pPr marL="342900" marR="66675" lvl="0" indent="-342900" fontAlgn="base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  <a:tabLst>
                          <a:tab pos="292735" algn="l"/>
                        </a:tabLst>
                      </a:pPr>
                      <a:r>
                        <a:rPr lang="ru-RU" sz="700" dirty="0">
                          <a:effectLst/>
                        </a:rPr>
                        <a:t>удовлетворяют образовательные потребности учащихся </a:t>
                      </a:r>
                    </a:p>
                    <a:p>
                      <a:pPr marL="342900" marR="66675" lvl="0" indent="-342900" fontAlgn="base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  <a:tabLst>
                          <a:tab pos="292735" algn="l"/>
                        </a:tabLst>
                      </a:pPr>
                      <a:r>
                        <a:rPr lang="ru-RU" sz="700" dirty="0">
                          <a:effectLst/>
                        </a:rPr>
                        <a:t>направлены на развитие способностей учащихся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strike="sngStrike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extLst>
                  <a:ext uri="{0D108BD9-81ED-4DB2-BD59-A6C34878D82A}">
                    <a16:rowId xmlns:a16="http://schemas.microsoft.com/office/drawing/2014/main" val="3323238878"/>
                  </a:ext>
                </a:extLst>
              </a:tr>
              <a:tr h="701126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2.1.3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Стратегии и инструменты оценивания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Стратегии и инструменты оценивания: </a:t>
                      </a:r>
                    </a:p>
                    <a:p>
                      <a:pPr marL="167640" indent="-167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–	способствуют достижению цели, ожидаемых результатов </a:t>
                      </a:r>
                    </a:p>
                    <a:p>
                      <a:pPr marL="167640" indent="-167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–	соответствуют возрастным особенностям учащихся</a:t>
                      </a:r>
                    </a:p>
                    <a:p>
                      <a:pPr marL="167640" indent="-167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–	учитывают образовательным потребности и способности учащихся.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Планируется вовлечение учащихся в процесс само- и </a:t>
                      </a:r>
                      <a:r>
                        <a:rPr lang="ru-RU" sz="600" dirty="0" err="1">
                          <a:effectLst/>
                        </a:rPr>
                        <a:t>взаимооценивания</a:t>
                      </a:r>
                      <a:r>
                        <a:rPr lang="ru-RU" sz="600" dirty="0">
                          <a:effectLst/>
                        </a:rPr>
                        <a:t>.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strike="sngStrike" dirty="0">
                          <a:effectLst/>
                        </a:rPr>
                        <a:t>4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extLst>
                  <a:ext uri="{0D108BD9-81ED-4DB2-BD59-A6C34878D82A}">
                    <a16:rowId xmlns:a16="http://schemas.microsoft.com/office/drawing/2014/main" val="1704856008"/>
                  </a:ext>
                </a:extLst>
              </a:tr>
              <a:tr h="48414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 gridSpan="5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Преподавание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extLst>
                  <a:ext uri="{0D108BD9-81ED-4DB2-BD59-A6C34878D82A}">
                    <a16:rowId xmlns:a16="http://schemas.microsoft.com/office/drawing/2014/main" val="3677432469"/>
                  </a:ext>
                </a:extLst>
              </a:tr>
              <a:tr h="1121868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2.2.1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Предоставление и разъяснение материала урока.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Практическая направленность (развитие функциональной грамотности)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67640" indent="-167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–	в предоставлении материалов и ресурсах отражается последовательное и взаимосвязанное владение терминами и понятиями, использует дополнительные источники</a:t>
                      </a:r>
                    </a:p>
                    <a:p>
                      <a:pPr marL="167640" indent="-167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–	вовлекает в обсуждение всех учащихся </a:t>
                      </a:r>
                    </a:p>
                    <a:p>
                      <a:pPr marL="167640" indent="-167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–	вовлекает учащихся к определению способов практического применения материала </a:t>
                      </a:r>
                    </a:p>
                    <a:p>
                      <a:pPr marL="167640" indent="-167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–	использует самостоятельно разработанные </a:t>
                      </a:r>
                      <a:r>
                        <a:rPr lang="ru-RU" sz="600" dirty="0" err="1">
                          <a:effectLst/>
                        </a:rPr>
                        <a:t>ЦОРс</a:t>
                      </a:r>
                      <a:r>
                        <a:rPr lang="ru-RU" sz="600" dirty="0">
                          <a:effectLst/>
                        </a:rPr>
                        <a:t> учётом индивидуальных потребностей учащихся</a:t>
                      </a:r>
                    </a:p>
                    <a:p>
                      <a:pPr marL="167640" indent="-167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–	предоставляет ссылки на источники по изучаемой теме с учётом способностей учащихся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extLst>
                  <a:ext uri="{0D108BD9-81ED-4DB2-BD59-A6C34878D82A}">
                    <a16:rowId xmlns:a16="http://schemas.microsoft.com/office/drawing/2014/main" val="2896722098"/>
                  </a:ext>
                </a:extLst>
              </a:tr>
              <a:tr h="81060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2.2.2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Применение методов, стратегий дифференцированного и индивидуального обучения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–	методы обучения поддерживают эффективное взаимодействию учащихся </a:t>
                      </a:r>
                    </a:p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–	при применении методов обучения учитываются потребности всех учащихся</a:t>
                      </a:r>
                    </a:p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–	дифференциация заданий и ресурсов соответствует образовательным потребностям учащихся и индивидуальным особенностям</a:t>
                      </a:r>
                    </a:p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–	использует приёмы активизации познавательного интереса к теме на уроке</a:t>
                      </a: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extLst>
                  <a:ext uri="{0D108BD9-81ED-4DB2-BD59-A6C34878D82A}">
                    <a16:rowId xmlns:a16="http://schemas.microsoft.com/office/drawing/2014/main" val="2827381826"/>
                  </a:ext>
                </a:extLst>
              </a:tr>
              <a:tr h="888123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2.2.3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Структура занятия, рациональное использование времени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–	соблюдает структуру занятия, при этом гибко реагирует на необходимость изменений в соответствии с потребностями учащихся</a:t>
                      </a:r>
                    </a:p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–	демонстрирует логическую завершенность и последовательность этапов занятия</a:t>
                      </a:r>
                    </a:p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–	рационально распределяет время, выдерживает тайм-менеджмент</a:t>
                      </a:r>
                    </a:p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–	речь учащихся преобладает над речью педагога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extLst>
                  <a:ext uri="{0D108BD9-81ED-4DB2-BD59-A6C34878D82A}">
                    <a16:rowId xmlns:a16="http://schemas.microsoft.com/office/drawing/2014/main" val="3927057378"/>
                  </a:ext>
                </a:extLst>
              </a:tr>
              <a:tr h="1121868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2.2.4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Создание </a:t>
                      </a:r>
                      <a:r>
                        <a:rPr lang="ru-RU" sz="600" dirty="0" err="1">
                          <a:effectLst/>
                        </a:rPr>
                        <a:t>коллаборативной</a:t>
                      </a:r>
                      <a:r>
                        <a:rPr lang="ru-RU" sz="600" dirty="0">
                          <a:effectLst/>
                        </a:rPr>
                        <a:t> (благоприятной, доброжелательной) среды.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Предоставление инструкций при выполнении заданий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–	обеспечивает условия взаимодействия учащихся, рационально и эффективно интегрирует индивидуальную, парную и групповую работу</a:t>
                      </a:r>
                    </a:p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–	приёмы вовлечения учащихся в обсуждения эффективны, учитываются индивидуальные потребности, культурные особенности, все обучающиеся активно участвуют в дискуссиях</a:t>
                      </a:r>
                    </a:p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–	использует эффективные способы активизации внимания и поддержки интереса к изучаемой теме (эмоциональность, образность речи, индивидуальная поддержка и др.)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4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extLst>
                  <a:ext uri="{0D108BD9-81ED-4DB2-BD59-A6C34878D82A}">
                    <a16:rowId xmlns:a16="http://schemas.microsoft.com/office/drawing/2014/main" val="1880086334"/>
                  </a:ext>
                </a:extLst>
              </a:tr>
              <a:tr h="467381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2.2.5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Формирование (развитие) общечеловеческих и национальных ценностей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/>
                </a:tc>
                <a:tc>
                  <a:txBody>
                    <a:bodyPr/>
                    <a:lstStyle/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–	отражаются ценности в планировании урока</a:t>
                      </a:r>
                    </a:p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–	использует ресурсы для развития ценностей </a:t>
                      </a:r>
                    </a:p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–	вовлекает учащихся в диалог о ценностях</a:t>
                      </a:r>
                    </a:p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–	учащиеся демонстрируют приверженность ценностям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4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0" marR="1330" marT="1330" marB="1330" anchor="ctr"/>
                </a:tc>
                <a:extLst>
                  <a:ext uri="{0D108BD9-81ED-4DB2-BD59-A6C34878D82A}">
                    <a16:rowId xmlns:a16="http://schemas.microsoft.com/office/drawing/2014/main" val="1615099978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0AD19F5-7F2B-4164-AB03-9FE54A62C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116841"/>
              </p:ext>
            </p:extLst>
          </p:nvPr>
        </p:nvGraphicFramePr>
        <p:xfrm>
          <a:off x="8610600" y="785066"/>
          <a:ext cx="3427436" cy="5965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187">
                  <a:extLst>
                    <a:ext uri="{9D8B030D-6E8A-4147-A177-3AD203B41FA5}">
                      <a16:colId xmlns:a16="http://schemas.microsoft.com/office/drawing/2014/main" val="4155030739"/>
                    </a:ext>
                  </a:extLst>
                </a:gridCol>
                <a:gridCol w="559094">
                  <a:extLst>
                    <a:ext uri="{9D8B030D-6E8A-4147-A177-3AD203B41FA5}">
                      <a16:colId xmlns:a16="http://schemas.microsoft.com/office/drawing/2014/main" val="692308982"/>
                    </a:ext>
                  </a:extLst>
                </a:gridCol>
                <a:gridCol w="2021927">
                  <a:extLst>
                    <a:ext uri="{9D8B030D-6E8A-4147-A177-3AD203B41FA5}">
                      <a16:colId xmlns:a16="http://schemas.microsoft.com/office/drawing/2014/main" val="3256735491"/>
                    </a:ext>
                  </a:extLst>
                </a:gridCol>
                <a:gridCol w="211177">
                  <a:extLst>
                    <a:ext uri="{9D8B030D-6E8A-4147-A177-3AD203B41FA5}">
                      <a16:colId xmlns:a16="http://schemas.microsoft.com/office/drawing/2014/main" val="3262297751"/>
                    </a:ext>
                  </a:extLst>
                </a:gridCol>
                <a:gridCol w="206253">
                  <a:extLst>
                    <a:ext uri="{9D8B030D-6E8A-4147-A177-3AD203B41FA5}">
                      <a16:colId xmlns:a16="http://schemas.microsoft.com/office/drawing/2014/main" val="106362168"/>
                    </a:ext>
                  </a:extLst>
                </a:gridCol>
                <a:gridCol w="180798">
                  <a:extLst>
                    <a:ext uri="{9D8B030D-6E8A-4147-A177-3AD203B41FA5}">
                      <a16:colId xmlns:a16="http://schemas.microsoft.com/office/drawing/2014/main" val="3127375626"/>
                    </a:ext>
                  </a:extLst>
                </a:gridCol>
              </a:tblGrid>
              <a:tr h="74983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9" marR="2139" marT="2139" marB="2139" anchor="ctr"/>
                </a:tc>
                <a:tc gridSpan="5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Оценивание и обратная связь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9" marR="2139" marT="2139" marB="213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9" marR="2139" marT="2139" marB="2139" anchor="ctr"/>
                </a:tc>
                <a:extLst>
                  <a:ext uri="{0D108BD9-81ED-4DB2-BD59-A6C34878D82A}">
                    <a16:rowId xmlns:a16="http://schemas.microsoft.com/office/drawing/2014/main" val="3500694028"/>
                  </a:ext>
                </a:extLst>
              </a:tr>
              <a:tr h="601087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2.3.1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9" marR="2139" marT="2139" marB="2139" anchor="ctr"/>
                </a:tc>
                <a:tc rowSpan="2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Использование оценивания для обучения, мониторинга прогресса, обратной связи.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Организация само- и </a:t>
                      </a:r>
                      <a:r>
                        <a:rPr lang="ru-RU" sz="700" dirty="0" err="1">
                          <a:effectLst/>
                        </a:rPr>
                        <a:t>взаимооценивания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9" marR="2139" marT="2139" marB="2139" anchor="ctr"/>
                </a:tc>
                <a:tc>
                  <a:txBody>
                    <a:bodyPr/>
                    <a:lstStyle/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–	вовлекает учащихся в постановку целей и определение ожидаемых результатов</a:t>
                      </a:r>
                    </a:p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–	вовлекает учащихся в определение путей достижения ожидаемых результатов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9" marR="2139" marT="2139" marB="2139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9" marR="2139" marT="2139" marB="2139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9" marR="2139" marT="2139" marB="2139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9" marR="2139" marT="2139" marB="2139" anchor="ctr"/>
                </a:tc>
                <a:extLst>
                  <a:ext uri="{0D108BD9-81ED-4DB2-BD59-A6C34878D82A}">
                    <a16:rowId xmlns:a16="http://schemas.microsoft.com/office/drawing/2014/main" val="2740107420"/>
                  </a:ext>
                </a:extLst>
              </a:tr>
              <a:tr h="1969354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2.3.2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9" marR="2139" marT="2139" marB="2139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</a:pPr>
                      <a:r>
                        <a:rPr lang="ru-RU" sz="700" dirty="0">
                          <a:effectLst/>
                        </a:rPr>
                        <a:t>оценивает прогресс учащихся с использованием инструмента мониторинга (лист оценивания)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  <a:tabLst>
                          <a:tab pos="175895" algn="l"/>
                        </a:tabLst>
                      </a:pPr>
                      <a:r>
                        <a:rPr lang="ru-RU" sz="700" dirty="0">
                          <a:effectLst/>
                        </a:rPr>
                        <a:t>вовлекает всех учащихся в оценивание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–"/>
                        <a:tabLst>
                          <a:tab pos="175895" algn="l"/>
                        </a:tabLst>
                      </a:pPr>
                      <a:r>
                        <a:rPr lang="ru-RU" sz="700" dirty="0">
                          <a:effectLst/>
                        </a:rPr>
                        <a:t>предоставляет инструменты оценивания для отслеживания собственного  прогресса и предоставления конструктивной обратной связи при само- и </a:t>
                      </a:r>
                      <a:r>
                        <a:rPr lang="ru-RU" sz="700" dirty="0" err="1">
                          <a:effectLst/>
                        </a:rPr>
                        <a:t>взаимооценивании</a:t>
                      </a:r>
                      <a:endParaRPr lang="ru-RU" sz="700" dirty="0">
                        <a:effectLst/>
                      </a:endParaRPr>
                    </a:p>
                    <a:p>
                      <a:pPr marL="167640" indent="-154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организует  рефлексию учащимися  в соответствии с целями и ожидаемыми результатами, способствует определению направлений развития</a:t>
                      </a:r>
                      <a:endParaRPr lang="ru-RU" sz="700" dirty="0"/>
                    </a:p>
                  </a:txBody>
                  <a:tcPr marL="2139" marR="2139" marT="2139" marB="2139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9" marR="2139" marT="2139" marB="2139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9" marR="2139" marT="2139" marB="2139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9" marR="2139" marT="2139" marB="2139" anchor="ctr"/>
                </a:tc>
                <a:extLst>
                  <a:ext uri="{0D108BD9-81ED-4DB2-BD59-A6C34878D82A}">
                    <a16:rowId xmlns:a16="http://schemas.microsoft.com/office/drawing/2014/main" val="4021898503"/>
                  </a:ext>
                </a:extLst>
              </a:tr>
              <a:tr h="74983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9" marR="2139" marT="2139" marB="2139" anchor="ctr"/>
                </a:tc>
                <a:tc gridSpan="5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Рефлексия и профессиональное развитие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9" marR="2139" marT="2139" marB="213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9" marR="2139" marT="2139" marB="2139" anchor="ctr"/>
                </a:tc>
                <a:extLst>
                  <a:ext uri="{0D108BD9-81ED-4DB2-BD59-A6C34878D82A}">
                    <a16:rowId xmlns:a16="http://schemas.microsoft.com/office/drawing/2014/main" val="3713198327"/>
                  </a:ext>
                </a:extLst>
              </a:tr>
              <a:tr h="142782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2.4.1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9" marR="2139" marT="2139" marB="2139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Рефлексия по уроку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9" marR="2139" marT="2139" marB="2139" anchor="ctr"/>
                </a:tc>
                <a:tc>
                  <a:txBody>
                    <a:bodyPr/>
                    <a:lstStyle/>
                    <a:p>
                      <a:pPr marL="1676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–	систематически рефлексирует над эффективностью уроков, ведет записи </a:t>
                      </a:r>
                    </a:p>
                    <a:p>
                      <a:pPr marL="1676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–	планирует действия по развитию индивидуальных способностей с учётом потребностей и способностей учащихся</a:t>
                      </a:r>
                    </a:p>
                    <a:p>
                      <a:pPr marL="1676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–	определяет области развития собственной практики и практики коллег</a:t>
                      </a:r>
                    </a:p>
                    <a:p>
                      <a:pPr marL="167640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–	предлагает рекомендации коллегам по разработке индивидуального маршрута (траектории) обучения учащихся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9" marR="2139" marT="2139" marB="2139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9" marR="2139" marT="2139" marB="2139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9" marR="2139" marT="2139" marB="2139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9" marR="2139" marT="2139" marB="2139" anchor="ctr"/>
                </a:tc>
                <a:extLst>
                  <a:ext uri="{0D108BD9-81ED-4DB2-BD59-A6C34878D82A}">
                    <a16:rowId xmlns:a16="http://schemas.microsoft.com/office/drawing/2014/main" val="3012890103"/>
                  </a:ext>
                </a:extLst>
              </a:tr>
              <a:tr h="1728451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2.4.2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9" marR="2139" marT="2139" marB="2139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Взаимодействие с коллегами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9" marR="2139" marT="2139" marB="2139" anchor="ctr"/>
                </a:tc>
                <a:tc>
                  <a:txBody>
                    <a:bodyPr/>
                    <a:lstStyle/>
                    <a:p>
                      <a:pPr marL="167640" indent="-167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–	оценивает результативность и эффективность собственной практики и практики коллег на основе исследования с учётом развития индивидуальных способностей учащихся</a:t>
                      </a:r>
                    </a:p>
                    <a:p>
                      <a:pPr marL="167640" indent="-167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–	на основе исследования урока предлагает рекомендации коллегам по разработке индивидуального маршрута (траектории) обучения учащихся </a:t>
                      </a:r>
                    </a:p>
                    <a:p>
                      <a:pPr marL="167640" indent="-1676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–	планирует профессиональное собственное профессионально развитие и способствует профессиональному развитию коллег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9" marR="2139" marT="2139" marB="2139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9" marR="2139" marT="2139" marB="2139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9" marR="2139" marT="2139" marB="2139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9" marR="2139" marT="2139" marB="2139" anchor="ctr"/>
                </a:tc>
                <a:extLst>
                  <a:ext uri="{0D108BD9-81ED-4DB2-BD59-A6C34878D82A}">
                    <a16:rowId xmlns:a16="http://schemas.microsoft.com/office/drawing/2014/main" val="146431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055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824A596-273F-BE14-D22D-AC9FE87545F5}"/>
              </a:ext>
            </a:extLst>
          </p:cNvPr>
          <p:cNvSpPr/>
          <p:nvPr/>
        </p:nvSpPr>
        <p:spPr>
          <a:xfrm>
            <a:off x="-13504" y="-19637"/>
            <a:ext cx="12205504" cy="629239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8604" name="Прямоугольник 1"/>
          <p:cNvSpPr/>
          <p:nvPr/>
        </p:nvSpPr>
        <p:spPr>
          <a:xfrm>
            <a:off x="104423" y="136525"/>
            <a:ext cx="1150410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swald"/>
                <a:ea typeface="+mn-ea"/>
                <a:cs typeface="Times New Roman"/>
              </a:rPr>
              <a:t>Критерии оценивания и показатели эффективности </a:t>
            </a:r>
            <a:r>
              <a:rPr kumimoji="0" lang="ru-RU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/>
                <a:ea typeface="+mn-ea"/>
                <a:cs typeface="Times New Roman"/>
              </a:rPr>
              <a:t>деятельности педагога организации среднего образования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swald"/>
              <a:ea typeface="+mn-ea"/>
              <a:cs typeface="Times New Roman"/>
            </a:endParaRPr>
          </a:p>
        </p:txBody>
      </p:sp>
      <p:sp>
        <p:nvSpPr>
          <p:cNvPr id="1048616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02262-DA90-4F68-8E9B-833F3452BC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E0C5A49-8599-448B-89B6-1CBB4E7FED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061231"/>
              </p:ext>
            </p:extLst>
          </p:nvPr>
        </p:nvGraphicFramePr>
        <p:xfrm>
          <a:off x="190009" y="765763"/>
          <a:ext cx="3463945" cy="5955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9185">
                  <a:extLst>
                    <a:ext uri="{9D8B030D-6E8A-4147-A177-3AD203B41FA5}">
                      <a16:colId xmlns:a16="http://schemas.microsoft.com/office/drawing/2014/main" val="2872166252"/>
                    </a:ext>
                  </a:extLst>
                </a:gridCol>
                <a:gridCol w="438143">
                  <a:extLst>
                    <a:ext uri="{9D8B030D-6E8A-4147-A177-3AD203B41FA5}">
                      <a16:colId xmlns:a16="http://schemas.microsoft.com/office/drawing/2014/main" val="1938426265"/>
                    </a:ext>
                  </a:extLst>
                </a:gridCol>
                <a:gridCol w="486559">
                  <a:extLst>
                    <a:ext uri="{9D8B030D-6E8A-4147-A177-3AD203B41FA5}">
                      <a16:colId xmlns:a16="http://schemas.microsoft.com/office/drawing/2014/main" val="146933958"/>
                    </a:ext>
                  </a:extLst>
                </a:gridCol>
                <a:gridCol w="391445">
                  <a:extLst>
                    <a:ext uri="{9D8B030D-6E8A-4147-A177-3AD203B41FA5}">
                      <a16:colId xmlns:a16="http://schemas.microsoft.com/office/drawing/2014/main" val="1494003901"/>
                    </a:ext>
                  </a:extLst>
                </a:gridCol>
                <a:gridCol w="978613">
                  <a:extLst>
                    <a:ext uri="{9D8B030D-6E8A-4147-A177-3AD203B41FA5}">
                      <a16:colId xmlns:a16="http://schemas.microsoft.com/office/drawing/2014/main" val="2917033894"/>
                    </a:ext>
                  </a:extLst>
                </a:gridCol>
              </a:tblGrid>
              <a:tr h="137808">
                <a:tc gridSpan="5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Достижения обучающихся 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6" marR="4126" marT="4126" marB="4126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955524"/>
                  </a:ext>
                </a:extLst>
              </a:tr>
              <a:tr h="1163581"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международный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6" marR="4126" marT="4126" marB="4126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 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(+1- победитель/ призёр независимо от количества)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6" marR="4126" marT="4126" marB="4126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6" marR="4126" marT="4126" marB="4126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6" marR="4126" marT="4126" marB="41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5431825"/>
                  </a:ext>
                </a:extLst>
              </a:tr>
              <a:tr h="1163581"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республиканский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6" marR="4126" marT="4126" marB="4126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 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(+1- победитель/ призёр независимо от количества)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6" marR="4126" marT="4126" marB="4126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6" marR="4126" marT="4126" marB="4126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6" marR="4126" marT="4126" marB="41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2175897"/>
                  </a:ext>
                </a:extLst>
              </a:tr>
              <a:tr h="1163581"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область (город республиканского значения)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6" marR="4126" marT="4126" marB="4126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(+1- победитель/ призёр независимо от количества)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6" marR="4126" marT="4126" marB="4126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6" marR="4126" marT="4126" marB="4126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6" marR="4126" marT="4126" marB="41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5613177"/>
                  </a:ext>
                </a:extLst>
              </a:tr>
              <a:tr h="1163581"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район/город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6" marR="4126" marT="4126" marB="4126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 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(+1- победитель/ призёр независимо от количества)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6" marR="4126" marT="4126" marB="4126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6" marR="4126" marT="4126" marB="4126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6" marR="4126" marT="4126" marB="41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7627652"/>
                  </a:ext>
                </a:extLst>
              </a:tr>
              <a:tr h="1163581"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организация образования  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6" marR="4126" marT="4126" marB="4126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 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(+1- победитель/ призёр независимо от количества)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6" marR="4126" marT="4126" marB="4126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6" marR="4126" marT="4126" marB="4126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6" marR="4126" marT="4126" marB="412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2948368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1795D15-66BF-4DAD-9806-C9C1D91C6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088306"/>
              </p:ext>
            </p:extLst>
          </p:nvPr>
        </p:nvGraphicFramePr>
        <p:xfrm>
          <a:off x="3769186" y="769350"/>
          <a:ext cx="4323010" cy="59521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8228">
                  <a:extLst>
                    <a:ext uri="{9D8B030D-6E8A-4147-A177-3AD203B41FA5}">
                      <a16:colId xmlns:a16="http://schemas.microsoft.com/office/drawing/2014/main" val="2756455542"/>
                    </a:ext>
                  </a:extLst>
                </a:gridCol>
                <a:gridCol w="1421674">
                  <a:extLst>
                    <a:ext uri="{9D8B030D-6E8A-4147-A177-3AD203B41FA5}">
                      <a16:colId xmlns:a16="http://schemas.microsoft.com/office/drawing/2014/main" val="110278078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62650003"/>
                    </a:ext>
                  </a:extLst>
                </a:gridCol>
                <a:gridCol w="917121">
                  <a:extLst>
                    <a:ext uri="{9D8B030D-6E8A-4147-A177-3AD203B41FA5}">
                      <a16:colId xmlns:a16="http://schemas.microsoft.com/office/drawing/2014/main" val="2256399788"/>
                    </a:ext>
                  </a:extLst>
                </a:gridCol>
                <a:gridCol w="555705">
                  <a:extLst>
                    <a:ext uri="{9D8B030D-6E8A-4147-A177-3AD203B41FA5}">
                      <a16:colId xmlns:a16="http://schemas.microsoft.com/office/drawing/2014/main" val="2755828854"/>
                    </a:ext>
                  </a:extLst>
                </a:gridCol>
                <a:gridCol w="109273">
                  <a:extLst>
                    <a:ext uri="{9D8B030D-6E8A-4147-A177-3AD203B41FA5}">
                      <a16:colId xmlns:a16="http://schemas.microsoft.com/office/drawing/2014/main" val="2039521658"/>
                    </a:ext>
                  </a:extLst>
                </a:gridCol>
                <a:gridCol w="142729">
                  <a:extLst>
                    <a:ext uri="{9D8B030D-6E8A-4147-A177-3AD203B41FA5}">
                      <a16:colId xmlns:a16="http://schemas.microsoft.com/office/drawing/2014/main" val="3568864583"/>
                    </a:ext>
                  </a:extLst>
                </a:gridCol>
              </a:tblGrid>
              <a:tr h="113586">
                <a:tc gridSpan="7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Достижения педагога </a:t>
                      </a: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endParaRPr lang="ru-RU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extLst>
                  <a:ext uri="{0D108BD9-81ED-4DB2-BD59-A6C34878D82A}">
                    <a16:rowId xmlns:a16="http://schemas.microsoft.com/office/drawing/2014/main" val="422639758"/>
                  </a:ext>
                </a:extLst>
              </a:tr>
              <a:tr h="376668">
                <a:tc rowSpan="5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Участие в профессиональных конкурсах или олимпиадах, в соответствии с перечнем, утвержденным уполномоченным органом или органами управления образования соответствующего уровня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международный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 gridSpan="2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 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(+1- победитель/ призёр независимо от количества)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 hMerge="1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95918806"/>
                  </a:ext>
                </a:extLst>
              </a:tr>
              <a:tr h="375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республиканский</a:t>
                      </a:r>
                      <a:endParaRPr lang="ru-RU"/>
                    </a:p>
                  </a:txBody>
                  <a:tcPr marL="1711" marR="1711" marT="1711" marB="1711" anchor="ctr"/>
                </a:tc>
                <a:tc gridSpan="2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 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(+1- победитель/ призёр независимо от количества)</a:t>
                      </a:r>
                      <a:endParaRPr lang="ru-RU"/>
                    </a:p>
                  </a:txBody>
                  <a:tcPr marL="1711" marR="1711" marT="1711" marB="1711" anchor="ctr"/>
                </a:tc>
                <a:tc hMerge="1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/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6347290"/>
                  </a:ext>
                </a:extLst>
              </a:tr>
              <a:tr h="3767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область (город республиканского значения)</a:t>
                      </a:r>
                      <a:endParaRPr lang="ru-RU"/>
                    </a:p>
                  </a:txBody>
                  <a:tcPr marL="1711" marR="1711" marT="1711" marB="1711" anchor="ctr"/>
                </a:tc>
                <a:tc gridSpan="2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(+1- победитель/ призёр независимо от количества)</a:t>
                      </a:r>
                      <a:endParaRPr lang="ru-RU" dirty="0"/>
                    </a:p>
                  </a:txBody>
                  <a:tcPr marL="1711" marR="1711" marT="1711" marB="1711" anchor="ctr"/>
                </a:tc>
                <a:tc hMerge="1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1332282"/>
                  </a:ext>
                </a:extLst>
              </a:tr>
              <a:tr h="502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район/город </a:t>
                      </a:r>
                      <a:endParaRPr lang="ru-RU"/>
                    </a:p>
                  </a:txBody>
                  <a:tcPr marL="1711" marR="1711" marT="1711" marB="1711" anchor="ctr"/>
                </a:tc>
                <a:tc gridSpan="2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 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(+1- победитель/ призёрнезависимо от количества)</a:t>
                      </a:r>
                      <a:endParaRPr lang="ru-RU"/>
                    </a:p>
                  </a:txBody>
                  <a:tcPr marL="1711" marR="1711" marT="1711" marB="1711" anchor="ctr"/>
                </a:tc>
                <a:tc hMerge="1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/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4738071"/>
                  </a:ext>
                </a:extLst>
              </a:tr>
              <a:tr h="390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effectLst/>
                        </a:rPr>
                        <a:t>организация образования   </a:t>
                      </a:r>
                      <a:endParaRPr lang="ru-RU" dirty="0"/>
                    </a:p>
                  </a:txBody>
                  <a:tcPr marL="1711" marR="1711" marT="1711" marB="1711" anchor="ctr"/>
                </a:tc>
                <a:tc gridSpan="2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 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(+1- победитель/ призёр независимо от количества)</a:t>
                      </a:r>
                      <a:endParaRPr lang="ru-RU" dirty="0"/>
                    </a:p>
                  </a:txBody>
                  <a:tcPr marL="1711" marR="1711" marT="1711" marB="1711" anchor="ctr"/>
                </a:tc>
                <a:tc hMerge="1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endParaRPr lang="ru-RU" sz="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endParaRPr lang="ru-RU" sz="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 dirty="0">
                          <a:effectLst/>
                        </a:rPr>
                        <a:t> </a:t>
                      </a:r>
                      <a:endParaRPr lang="ru-RU" sz="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1221247"/>
                  </a:ext>
                </a:extLst>
              </a:tr>
              <a:tr h="111552">
                <a:tc gridSpan="7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600" dirty="0">
                          <a:effectLst/>
                        </a:rPr>
                        <a:t>Обобщение (трансляция) лучших педагогических практик, предоставление разработанных методических материалов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extLst>
                  <a:ext uri="{0D108BD9-81ED-4DB2-BD59-A6C34878D82A}">
                    <a16:rowId xmlns:a16="http://schemas.microsoft.com/office/drawing/2014/main" val="590289292"/>
                  </a:ext>
                </a:extLst>
              </a:tr>
              <a:tr h="248666">
                <a:tc rowSpan="2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Трансляция лучших практик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 gridSpan="2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республиканский 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(с охватом не менее 3 областей)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 hMerge="1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(1 область – 3 балла)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(1 область – 3 балла)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>
                        <a:effectLst/>
                      </a:endParaRP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>
                        <a:effectLst/>
                      </a:endParaRP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4241313"/>
                  </a:ext>
                </a:extLst>
              </a:tr>
              <a:tr h="375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область (город республиканского значения и столица) (с охватом не менее 3 районов/городов области)</a:t>
                      </a:r>
                      <a:endParaRPr lang="ru-RU"/>
                    </a:p>
                  </a:txBody>
                  <a:tcPr marL="1711" marR="1711" marT="1711" marB="1711" anchor="ctr"/>
                </a:tc>
                <a:tc hMerge="1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(1 район/город – 2 балла)</a:t>
                      </a:r>
                      <a:endParaRPr lang="ru-RU"/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(1 район/город – 2 балла)</a:t>
                      </a:r>
                      <a:endParaRPr lang="ru-RU"/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9934457"/>
                  </a:ext>
                </a:extLst>
              </a:tr>
              <a:tr h="122102">
                <a:tc rowSpan="5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Выступление на семинарах, конференциях, форумах, тренингах, мастер-классах, курсах повышения квалификации,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(уроки, представленные на телеканалах) и др.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 gridSpan="2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международный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 hMerge="1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6958416"/>
                  </a:ext>
                </a:extLst>
              </a:tr>
              <a:tr h="1135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республиканский</a:t>
                      </a:r>
                      <a:endParaRPr lang="ru-RU"/>
                    </a:p>
                  </a:txBody>
                  <a:tcPr marL="1711" marR="1711" marT="1711" marB="1711" anchor="ctr"/>
                </a:tc>
                <a:tc hMerge="1"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4</a:t>
                      </a:r>
                      <a:endParaRPr lang="ru-RU"/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4</a:t>
                      </a:r>
                      <a:endParaRPr lang="ru-RU"/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2406989"/>
                  </a:ext>
                </a:extLst>
              </a:tr>
              <a:tr h="223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700" dirty="0">
                          <a:effectLst/>
                        </a:rPr>
                        <a:t>область (город республиканского значения)</a:t>
                      </a:r>
                      <a:endParaRPr lang="ru-RU" dirty="0"/>
                    </a:p>
                  </a:txBody>
                  <a:tcPr marL="1711" marR="1711" marT="1711" marB="1711" anchor="ctr"/>
                </a:tc>
                <a:tc hMerge="1"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3</a:t>
                      </a:r>
                      <a:endParaRPr lang="ru-RU"/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3</a:t>
                      </a:r>
                      <a:endParaRPr lang="ru-RU"/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1245913"/>
                  </a:ext>
                </a:extLst>
              </a:tr>
              <a:tr h="1135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район/город </a:t>
                      </a:r>
                      <a:endParaRPr lang="ru-RU"/>
                    </a:p>
                  </a:txBody>
                  <a:tcPr marL="1711" marR="1711" marT="1711" marB="1711" anchor="ctr"/>
                </a:tc>
                <a:tc hMerge="1"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2</a:t>
                      </a:r>
                      <a:endParaRPr lang="ru-RU"/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2</a:t>
                      </a:r>
                      <a:endParaRPr lang="ru-RU"/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24199555"/>
                  </a:ext>
                </a:extLst>
              </a:tr>
              <a:tr h="1831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700" dirty="0">
                          <a:effectLst/>
                        </a:rPr>
                        <a:t>организация образования   </a:t>
                      </a:r>
                      <a:endParaRPr lang="ru-RU" dirty="0"/>
                    </a:p>
                  </a:txBody>
                  <a:tcPr marL="1711" marR="1711" marT="1711" marB="1711" anchor="ctr"/>
                </a:tc>
                <a:tc hMerge="1"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1</a:t>
                      </a:r>
                      <a:endParaRPr lang="ru-RU"/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1</a:t>
                      </a:r>
                      <a:endParaRPr lang="ru-RU"/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5025504"/>
                  </a:ext>
                </a:extLst>
              </a:tr>
              <a:tr h="184059">
                <a:tc rowSpan="2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Публикация на основе исследовательской деятельности (исследования практики) (не более 3 авторов)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 gridSpan="2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 издании, рекомендованном КОКСО МП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 hMerge="1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endParaRPr lang="ru-RU" sz="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1838275"/>
                  </a:ext>
                </a:extLst>
              </a:tr>
              <a:tr h="3550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в издании Национальной академии образования имени Ыбрая Алтынсарина </a:t>
                      </a:r>
                      <a:endParaRPr lang="ru-RU"/>
                    </a:p>
                  </a:txBody>
                  <a:tcPr marL="1711" marR="1711" marT="1711" marB="1711" anchor="ctr"/>
                </a:tc>
                <a:tc hMerge="1"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5</a:t>
                      </a:r>
                      <a:endParaRPr lang="ru-RU"/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5</a:t>
                      </a:r>
                      <a:endParaRPr lang="ru-RU"/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endParaRPr lang="ru-RU" sz="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6531825"/>
                  </a:ext>
                </a:extLst>
              </a:tr>
              <a:tr h="122102">
                <a:tc rowSpan="5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Участие в творческих (экспертных, рабочих) группах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 gridSpan="2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международный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 hMerge="1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11096748"/>
                  </a:ext>
                </a:extLst>
              </a:tr>
              <a:tr h="1135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республиканский</a:t>
                      </a:r>
                      <a:endParaRPr lang="ru-RU"/>
                    </a:p>
                  </a:txBody>
                  <a:tcPr marL="1711" marR="1711" marT="1711" marB="1711" anchor="ctr"/>
                </a:tc>
                <a:tc hMerge="1"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4</a:t>
                      </a:r>
                      <a:endParaRPr lang="ru-RU"/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4</a:t>
                      </a:r>
                      <a:endParaRPr lang="ru-RU"/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2022232"/>
                  </a:ext>
                </a:extLst>
              </a:tr>
              <a:tr h="223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область (город республиканского значения)</a:t>
                      </a:r>
                      <a:endParaRPr lang="ru-RU"/>
                    </a:p>
                  </a:txBody>
                  <a:tcPr marL="1711" marR="1711" marT="1711" marB="1711" anchor="ctr"/>
                </a:tc>
                <a:tc hMerge="1"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3</a:t>
                      </a:r>
                      <a:endParaRPr lang="ru-RU"/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3</a:t>
                      </a:r>
                      <a:endParaRPr lang="ru-RU"/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9229609"/>
                  </a:ext>
                </a:extLst>
              </a:tr>
              <a:tr h="1135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район/город </a:t>
                      </a:r>
                      <a:endParaRPr lang="ru-RU"/>
                    </a:p>
                  </a:txBody>
                  <a:tcPr marL="1711" marR="1711" marT="1711" marB="1711" anchor="ctr"/>
                </a:tc>
                <a:tc hMerge="1"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2</a:t>
                      </a:r>
                      <a:endParaRPr lang="ru-RU"/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2</a:t>
                      </a:r>
                      <a:endParaRPr lang="ru-RU"/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8476362"/>
                  </a:ext>
                </a:extLst>
              </a:tr>
              <a:tr h="122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организация образования   </a:t>
                      </a:r>
                      <a:endParaRPr lang="ru-RU"/>
                    </a:p>
                  </a:txBody>
                  <a:tcPr marL="1711" marR="1711" marT="1711" marB="1711" anchor="ctr"/>
                </a:tc>
                <a:tc hMerge="1"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1</a:t>
                      </a:r>
                      <a:endParaRPr lang="ru-RU"/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1</a:t>
                      </a:r>
                      <a:endParaRPr lang="ru-RU"/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458792"/>
                  </a:ext>
                </a:extLst>
              </a:tr>
              <a:tr h="37523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Учебно-методические материалы, рекомендованные </a:t>
                      </a: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 gridSpan="2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Республиканским учебно-методическим советом при уполномоченном органе в области образования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 hMerge="1"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4401362"/>
                  </a:ext>
                </a:extLst>
              </a:tr>
              <a:tr h="245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учебно-методическим советом при управлении образования</a:t>
                      </a:r>
                      <a:endParaRPr lang="ru-RU"/>
                    </a:p>
                  </a:txBody>
                  <a:tcPr marL="1711" marR="1711" marT="1711" marB="1711" anchor="ctr"/>
                </a:tc>
                <a:tc hMerge="1"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3</a:t>
                      </a:r>
                      <a:endParaRPr lang="ru-RU"/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effectLst/>
                        </a:rPr>
                        <a:t>3</a:t>
                      </a:r>
                      <a:endParaRPr lang="ru-RU" dirty="0"/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30959964"/>
                  </a:ext>
                </a:extLst>
              </a:tr>
              <a:tr h="245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учебно-методическим советом отдела образования района/города </a:t>
                      </a:r>
                      <a:endParaRPr lang="ru-RU"/>
                    </a:p>
                  </a:txBody>
                  <a:tcPr marL="1711" marR="1711" marT="1711" marB="1711" anchor="ctr"/>
                </a:tc>
                <a:tc hMerge="1"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2</a:t>
                      </a:r>
                      <a:endParaRPr lang="ru-RU"/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2</a:t>
                      </a:r>
                      <a:endParaRPr lang="ru-RU"/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>
                          <a:effectLst/>
                        </a:rPr>
                        <a:t> </a:t>
                      </a:r>
                      <a:endParaRPr lang="ru-RU" sz="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9204432"/>
                  </a:ext>
                </a:extLst>
              </a:tr>
              <a:tr h="223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700" dirty="0">
                          <a:effectLst/>
                        </a:rPr>
                        <a:t>методическим советом организации образования</a:t>
                      </a:r>
                      <a:endParaRPr lang="ru-RU" dirty="0"/>
                    </a:p>
                  </a:txBody>
                  <a:tcPr marL="1711" marR="1711" marT="1711" marB="1711" anchor="ctr"/>
                </a:tc>
                <a:tc hMerge="1">
                  <a:txBody>
                    <a:bodyPr/>
                    <a:lstStyle/>
                    <a:p>
                      <a:r>
                        <a:rPr lang="ru-RU" sz="700" dirty="0">
                          <a:effectLst/>
                        </a:rPr>
                        <a:t>1</a:t>
                      </a:r>
                      <a:endParaRPr lang="ru-RU" dirty="0"/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effectLst/>
                        </a:rPr>
                        <a:t>1</a:t>
                      </a:r>
                      <a:endParaRPr lang="ru-RU" dirty="0"/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endParaRPr lang="ru-RU" sz="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endParaRPr lang="ru-RU" sz="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1" marR="1711" marT="1711" marB="171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" dirty="0">
                          <a:effectLst/>
                        </a:rPr>
                        <a:t> </a:t>
                      </a:r>
                      <a:endParaRPr lang="ru-RU" sz="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7888684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28A7B7ED-3120-4347-8D85-E7C260D821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646997"/>
              </p:ext>
            </p:extLst>
          </p:nvPr>
        </p:nvGraphicFramePr>
        <p:xfrm>
          <a:off x="8264997" y="765754"/>
          <a:ext cx="3579999" cy="5955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614">
                  <a:extLst>
                    <a:ext uri="{9D8B030D-6E8A-4147-A177-3AD203B41FA5}">
                      <a16:colId xmlns:a16="http://schemas.microsoft.com/office/drawing/2014/main" val="1144238094"/>
                    </a:ext>
                  </a:extLst>
                </a:gridCol>
                <a:gridCol w="1151156">
                  <a:extLst>
                    <a:ext uri="{9D8B030D-6E8A-4147-A177-3AD203B41FA5}">
                      <a16:colId xmlns:a16="http://schemas.microsoft.com/office/drawing/2014/main" val="4019853636"/>
                    </a:ext>
                  </a:extLst>
                </a:gridCol>
                <a:gridCol w="944222">
                  <a:extLst>
                    <a:ext uri="{9D8B030D-6E8A-4147-A177-3AD203B41FA5}">
                      <a16:colId xmlns:a16="http://schemas.microsoft.com/office/drawing/2014/main" val="1308756354"/>
                    </a:ext>
                  </a:extLst>
                </a:gridCol>
                <a:gridCol w="392940">
                  <a:extLst>
                    <a:ext uri="{9D8B030D-6E8A-4147-A177-3AD203B41FA5}">
                      <a16:colId xmlns:a16="http://schemas.microsoft.com/office/drawing/2014/main" val="549342306"/>
                    </a:ext>
                  </a:extLst>
                </a:gridCol>
                <a:gridCol w="392940">
                  <a:extLst>
                    <a:ext uri="{9D8B030D-6E8A-4147-A177-3AD203B41FA5}">
                      <a16:colId xmlns:a16="http://schemas.microsoft.com/office/drawing/2014/main" val="1834799781"/>
                    </a:ext>
                  </a:extLst>
                </a:gridCol>
                <a:gridCol w="316127">
                  <a:extLst>
                    <a:ext uri="{9D8B030D-6E8A-4147-A177-3AD203B41FA5}">
                      <a16:colId xmlns:a16="http://schemas.microsoft.com/office/drawing/2014/main" val="1023602789"/>
                    </a:ext>
                  </a:extLst>
                </a:gridCol>
              </a:tblGrid>
              <a:tr h="634130">
                <a:tc rowSpan="2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5.6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" marR="3599" marT="3599" marB="3599" anchor="ctr"/>
                </a:tc>
                <a:tc rowSpan="2"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Наставничество (</a:t>
                      </a:r>
                      <a:r>
                        <a:rPr lang="ru-RU" sz="700" dirty="0" err="1">
                          <a:effectLst/>
                        </a:rPr>
                        <a:t>менторинг</a:t>
                      </a:r>
                      <a:r>
                        <a:rPr lang="ru-RU" sz="700" dirty="0">
                          <a:effectLst/>
                        </a:rPr>
                        <a:t>)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" marR="3599" marT="3599" marB="3599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представлен план </a:t>
                      </a:r>
                      <a:r>
                        <a:rPr lang="ru-RU" sz="700" dirty="0" err="1">
                          <a:effectLst/>
                        </a:rPr>
                        <a:t>менторинга</a:t>
                      </a:r>
                      <a:endParaRPr lang="ru-RU" sz="700" dirty="0">
                        <a:effectLst/>
                      </a:endParaRPr>
                    </a:p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(форма определяется организацией образования)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" marR="3599" marT="3599" marB="3599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" marR="3599" marT="3599" marB="3599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" marR="3599" marT="3599" marB="3599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" marR="3599" marT="3599" marB="3599" anchor="ctr"/>
                </a:tc>
                <a:extLst>
                  <a:ext uri="{0D108BD9-81ED-4DB2-BD59-A6C34878D82A}">
                    <a16:rowId xmlns:a16="http://schemas.microsoft.com/office/drawing/2014/main" val="2808418660"/>
                  </a:ext>
                </a:extLst>
              </a:tr>
              <a:tr h="380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обратная связь (отзыв) педагога (</a:t>
                      </a:r>
                      <a:r>
                        <a:rPr lang="ru-RU" sz="700" dirty="0" err="1">
                          <a:effectLst/>
                        </a:rPr>
                        <a:t>менти</a:t>
                      </a:r>
                      <a:r>
                        <a:rPr lang="ru-RU" sz="700" dirty="0">
                          <a:effectLst/>
                        </a:rPr>
                        <a:t>)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" marR="3599" marT="3599" marB="3599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" marR="3599" marT="3599" marB="3599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" marR="3599" marT="3599" marB="3599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" marR="3599" marT="3599" marB="3599" anchor="ctr"/>
                </a:tc>
                <a:extLst>
                  <a:ext uri="{0D108BD9-81ED-4DB2-BD59-A6C34878D82A}">
                    <a16:rowId xmlns:a16="http://schemas.microsoft.com/office/drawing/2014/main" val="481809255"/>
                  </a:ext>
                </a:extLst>
              </a:tr>
              <a:tr h="120186">
                <a:tc gridSpan="6"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</a:rPr>
                        <a:t>Повышение квалификации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" marR="3599" marT="3599" marB="359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058629"/>
                  </a:ext>
                </a:extLst>
              </a:tr>
              <a:tr h="1395440"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6.1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" marR="3599" marT="3599" marB="3599" anchor="ctr"/>
                </a:tc>
                <a:tc>
                  <a:txBody>
                    <a:bodyPr/>
                    <a:lstStyle/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Курсы повышения квалификации по программам, согласованным с уполномоченным органом в области образования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" marR="3599" marT="3599" marB="3599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наличие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" marR="3599" marT="3599" marB="359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(1 курс – 1 балл)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" marR="3599" marT="3599" marB="3599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" marR="3599" marT="3599" marB="3599" anchor="ctr"/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" marR="3599" marT="3599" marB="3599" anchor="ctr"/>
                </a:tc>
                <a:extLst>
                  <a:ext uri="{0D108BD9-81ED-4DB2-BD59-A6C34878D82A}">
                    <a16:rowId xmlns:a16="http://schemas.microsoft.com/office/drawing/2014/main" val="2056162112"/>
                  </a:ext>
                </a:extLst>
              </a:tr>
              <a:tr h="3425600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* Эффективность деятельности педагога оценивается ежегодно </a:t>
                      </a:r>
                    </a:p>
                    <a:p>
                      <a:pPr marL="146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*Ежегодный суммарный балл включает достижение не менее 70% показателей. Учитываются показатели по уровням, независимо от количества работ (при этом по каждому </a:t>
                      </a:r>
                      <a:r>
                        <a:rPr lang="kk-KZ" sz="700" dirty="0">
                          <a:effectLst/>
                        </a:rPr>
                        <a:t>одинаковому </a:t>
                      </a:r>
                      <a:r>
                        <a:rPr lang="ru-RU" sz="700" dirty="0">
                          <a:effectLst/>
                        </a:rPr>
                        <a:t>наименованию (виду работ) показателя учитывается наибольший уровень представления; по разным наименованиям (видам работ) баллы суммируются: например, в случае представления 2 разных проектов на республиканском уровне будут учитываться баллы суммарно  (республиканский уровень – 3 б.), следовательно, – 6). По каждому </a:t>
                      </a:r>
                      <a:r>
                        <a:rPr lang="kk-KZ" sz="700" dirty="0">
                          <a:effectLst/>
                        </a:rPr>
                        <a:t>одинаковому </a:t>
                      </a:r>
                      <a:r>
                        <a:rPr lang="ru-RU" sz="700" dirty="0">
                          <a:effectLst/>
                        </a:rPr>
                        <a:t>наименованию показателя учитывается наибольший уровень, за исключением урока. По каждому показателю наблюдения урока будет выставляться среднее арифметическое значение (независимо от количества наблюдений)</a:t>
                      </a:r>
                    </a:p>
                    <a:p>
                      <a:pPr marL="146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. Конкурсные мероприятия организаций образования согласуются с уполномоченным органом в области образования.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* В показателе Достижения обучающихся или педагогов добавляется 1 балл за награждение дипломом или грамотой.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* В показателе Учебно-методические материалы в случае соавторства выставляется 1 балл независимо от уровня предоставления материала, при этом за одну и ту же работу, представленную на разных уровнях, баллы не суммируются.</a:t>
                      </a:r>
                    </a:p>
                    <a:p>
                      <a:pPr marL="146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*При аттестации на повышение (подтверждение) квалификационной категории необходимо достижение показателей эффективности в соответствии требованиями к заявляемой квалификационной категории.</a:t>
                      </a: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ИТОГО (баллы):</a:t>
                      </a: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«педагог-мастер» - 75 и более;</a:t>
                      </a:r>
                    </a:p>
                    <a:p>
                      <a:pPr marL="127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«педагог-исследователь» - 66–74;</a:t>
                      </a:r>
                    </a:p>
                    <a:p>
                      <a:pPr marL="146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«педагог-эксперт» – 57–65;</a:t>
                      </a:r>
                    </a:p>
                    <a:p>
                      <a:pPr marL="146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«педагог-модератор» - 48–56.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" marR="3599" marT="3599" marB="359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65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85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905959" y="470276"/>
            <a:ext cx="96544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Aptos Narrow" panose="020B0004020202020204" pitchFamily="34" charset="0"/>
              </a:rPr>
              <a:t>В образовательном процессе ключевой фигурой является педагог. Следует и далее повышать его статус, авторитет в обществе….</a:t>
            </a:r>
          </a:p>
          <a:p>
            <a:r>
              <a:rPr lang="ru-RU" sz="1600" b="1" i="1" dirty="0">
                <a:latin typeface="Aptos Narrow" panose="020B0004020202020204" pitchFamily="34" charset="0"/>
              </a:rPr>
              <a:t>В этой сфере нет раз и навсегда застывших правил. Но, в любом случае, требования к учителям должны быть высокие.</a:t>
            </a:r>
          </a:p>
          <a:p>
            <a:pPr algn="r"/>
            <a:r>
              <a:rPr lang="ru-RU" sz="1600" b="1" i="1" dirty="0">
                <a:latin typeface="Aptos Narrow" panose="020B0004020202020204" pitchFamily="34" charset="0"/>
              </a:rPr>
              <a:t>Президент РК </a:t>
            </a:r>
            <a:r>
              <a:rPr lang="ru-RU" sz="1600" b="1" i="1" dirty="0" err="1">
                <a:latin typeface="Aptos Narrow" panose="020B0004020202020204" pitchFamily="34" charset="0"/>
              </a:rPr>
              <a:t>К.Токаев</a:t>
            </a:r>
            <a:endParaRPr lang="ru-RU" sz="1600" b="1" i="1" dirty="0">
              <a:latin typeface="Aptos Narrow" panose="020B00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77477" y="332430"/>
            <a:ext cx="10960197" cy="148945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Narrow" panose="020B00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40" y="603267"/>
            <a:ext cx="428376" cy="266747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54318" y="17160"/>
            <a:ext cx="0" cy="644159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888364" y="2087678"/>
            <a:ext cx="10960200" cy="441346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8364" y="2097127"/>
            <a:ext cx="6945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Aptos Narrow" panose="020B0004020202020204" pitchFamily="34" charset="0"/>
                <a:cs typeface="Times New Roman"/>
              </a:rPr>
              <a:t>ЦЕЛЬ И ЗАДАЧИ </a:t>
            </a:r>
            <a:r>
              <a:rPr lang="ru-RU" sz="2200" b="1" dirty="0">
                <a:solidFill>
                  <a:srgbClr val="FFC000"/>
                </a:solidFill>
                <a:latin typeface="Aptos Narrow" panose="020B0004020202020204" pitchFamily="34" charset="0"/>
                <a:cs typeface="Times New Roman"/>
              </a:rPr>
              <a:t>АТТЕСТАЦИИ</a:t>
            </a:r>
            <a:r>
              <a:rPr lang="kk-KZ" sz="2200" b="1" dirty="0">
                <a:solidFill>
                  <a:srgbClr val="FFC000"/>
                </a:solidFill>
                <a:latin typeface="Aptos Narrow" panose="020B0004020202020204" pitchFamily="34" charset="0"/>
                <a:cs typeface="Times New Roman"/>
              </a:rPr>
              <a:t> </a:t>
            </a:r>
            <a:endParaRPr lang="ru-RU" sz="2200" dirty="0">
              <a:solidFill>
                <a:srgbClr val="FFC000"/>
              </a:solidFill>
              <a:latin typeface="Aptos Narrow" panose="020B0004020202020204" pitchFamily="34" charset="0"/>
            </a:endParaRPr>
          </a:p>
        </p:txBody>
      </p: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872200" y="332430"/>
            <a:ext cx="10885" cy="148649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oogle Shape;160;g1fa1abc381b_3_83"/>
          <p:cNvSpPr txBox="1">
            <a:spLocks noChangeArrowheads="1"/>
          </p:cNvSpPr>
          <p:nvPr/>
        </p:nvSpPr>
        <p:spPr bwMode="auto">
          <a:xfrm>
            <a:off x="1712016" y="2683286"/>
            <a:ext cx="9502800" cy="73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2000"/>
            </a:pPr>
            <a:r>
              <a:rPr lang="ru-RU" altLang="ru-RU" sz="1800" b="1" dirty="0">
                <a:solidFill>
                  <a:schemeClr val="tx1"/>
                </a:solidFill>
                <a:latin typeface="Aptos Narrow" panose="020B0004020202020204" pitchFamily="34" charset="0"/>
              </a:rPr>
              <a:t>ЦЕЛЬ: </a:t>
            </a:r>
          </a:p>
          <a:p>
            <a:pPr>
              <a:buSzPts val="2000"/>
            </a:pP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обеспечение непрерывности профессионального развития педагогов</a:t>
            </a:r>
          </a:p>
        </p:txBody>
      </p:sp>
      <p:sp>
        <p:nvSpPr>
          <p:cNvPr id="22" name="Google Shape;160;g1fa1abc381b_3_83"/>
          <p:cNvSpPr txBox="1">
            <a:spLocks noChangeArrowheads="1"/>
          </p:cNvSpPr>
          <p:nvPr/>
        </p:nvSpPr>
        <p:spPr bwMode="auto">
          <a:xfrm>
            <a:off x="1581364" y="3667098"/>
            <a:ext cx="10214296" cy="264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ts val="1900"/>
            </a:pPr>
            <a:r>
              <a:rPr lang="ru-RU" altLang="ru-RU" sz="1600" b="1" dirty="0">
                <a:solidFill>
                  <a:schemeClr val="tx1"/>
                </a:solidFill>
                <a:latin typeface="Aptos Narrow" panose="020B0004020202020204" pitchFamily="34" charset="0"/>
              </a:rPr>
              <a:t>ЗАДАЧИ:</a:t>
            </a:r>
          </a:p>
          <a:p>
            <a:pPr marL="285750" indent="-285750">
              <a:buClr>
                <a:srgbClr val="1C69D5"/>
              </a:buClr>
              <a:buSzPts val="1200"/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выявление профессиональных достижений и перспектив для обеспечения непрерывности профессионального развития</a:t>
            </a:r>
          </a:p>
          <a:p>
            <a:pPr marL="285750" indent="-285750">
              <a:buClr>
                <a:srgbClr val="1C69D5"/>
              </a:buClr>
              <a:buSzPts val="1200"/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определение соответствия педагогов квалификационным характеристикам на основе оценки профессиональных компетенций</a:t>
            </a:r>
          </a:p>
          <a:p>
            <a:pPr marL="285750" indent="-285750">
              <a:buClr>
                <a:srgbClr val="1C69D5"/>
              </a:buClr>
              <a:buSzPts val="1200"/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стимулирование педагогов к непрерывному образованию, самообразованию, повышению квалификации</a:t>
            </a:r>
          </a:p>
          <a:p>
            <a:pPr marL="285750" indent="-285750">
              <a:buClr>
                <a:srgbClr val="1C69D5"/>
              </a:buClr>
              <a:buSzPts val="1200"/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раскрытие перспектив использования потенциальных профессиональных возможностей педагогов</a:t>
            </a:r>
          </a:p>
          <a:p>
            <a:pPr marL="285750" indent="-285750">
              <a:buClr>
                <a:srgbClr val="1C69D5"/>
              </a:buClr>
              <a:buSzPts val="1200"/>
              <a:buFont typeface="Arial" panose="020B0604020202020204" pitchFamily="34" charset="0"/>
              <a:buChar char="•"/>
            </a:pPr>
            <a:r>
              <a:rPr lang="ru-RU" altLang="ru-RU" sz="1800" dirty="0">
                <a:solidFill>
                  <a:schemeClr val="tx1"/>
                </a:solidFill>
                <a:latin typeface="Aptos Narrow" panose="020B0004020202020204" pitchFamily="34" charset="0"/>
              </a:rPr>
              <a:t>повышение эффективности и качества педагогического труда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34" y="3816986"/>
            <a:ext cx="511411" cy="4276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53" y="2701348"/>
            <a:ext cx="552921" cy="53660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877306" y="2642414"/>
            <a:ext cx="10960373" cy="91129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Narrow" panose="020B00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7B0DAFB-F0F1-5395-4B5D-7A090441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>
                <a:latin typeface="Aptos Narrow" panose="020B0004020202020204" pitchFamily="34" charset="0"/>
              </a:rPr>
              <a:t>2</a:t>
            </a:fld>
            <a:endParaRPr lang="ru-RU">
              <a:latin typeface="Aptos Narrow" panose="020B00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7306" y="3672655"/>
            <a:ext cx="10960373" cy="27860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6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871808" y="552642"/>
            <a:ext cx="95402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Аттестация – процедура, проводимая с целью определения  уровня профессиональной компетентности педагога, по результатам которой присваиваются (подтверждаются) квалификационные категории; подтверждается соответствие руководителя (заместителя руководителя) организации образования занимаемой должности.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7477" y="332429"/>
            <a:ext cx="10960197" cy="219745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Narrow" panose="020B00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11" y="631818"/>
            <a:ext cx="428376" cy="266747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54318" y="332430"/>
            <a:ext cx="0" cy="612632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888364" y="2787839"/>
            <a:ext cx="10960200" cy="441346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Narrow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9648" y="2810413"/>
            <a:ext cx="694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ptos Narrow" panose="020B0004020202020204" pitchFamily="34" charset="0"/>
                <a:cs typeface="Times New Roman"/>
              </a:rPr>
              <a:t>ПРАВИЛА АТТЕСТАЦИИ ПЕДАГОГОВ</a:t>
            </a:r>
            <a:endParaRPr lang="ru-RU" dirty="0">
              <a:solidFill>
                <a:srgbClr val="FFC000"/>
              </a:solidFill>
              <a:latin typeface="Aptos Narrow" panose="020B0004020202020204" pitchFamily="34" charset="0"/>
            </a:endParaRPr>
          </a:p>
        </p:txBody>
      </p: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872200" y="332430"/>
            <a:ext cx="16091" cy="219745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877306" y="3370521"/>
            <a:ext cx="10960373" cy="293812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Narrow" panose="020B00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7B0DAFB-F0F1-5395-4B5D-7A090441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>
                <a:latin typeface="Aptos Narrow" panose="020B0004020202020204" pitchFamily="34" charset="0"/>
              </a:rPr>
              <a:t>3</a:t>
            </a:fld>
            <a:endParaRPr lang="ru-RU">
              <a:latin typeface="Aptos Narrow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9790CF-4500-F2A6-613C-76790A68B8A6}"/>
              </a:ext>
            </a:extLst>
          </p:cNvPr>
          <p:cNvSpPr txBox="1"/>
          <p:nvPr/>
        </p:nvSpPr>
        <p:spPr>
          <a:xfrm>
            <a:off x="2993791" y="3782927"/>
            <a:ext cx="8360009" cy="81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Национальная платформа непрерывного профессионального развития педагога (далее – Платформа) – информационная система с данными личного кабинета педагога и документов его профессиональной деятельности.</a:t>
            </a:r>
            <a:endParaRPr lang="ru-RU" sz="1400" b="1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11" y="3782927"/>
            <a:ext cx="1197994" cy="124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6F67DCA-597C-46CB-85C1-0279CEE15AE6}"/>
              </a:ext>
            </a:extLst>
          </p:cNvPr>
          <p:cNvSpPr/>
          <p:nvPr/>
        </p:nvSpPr>
        <p:spPr>
          <a:xfrm>
            <a:off x="9084039" y="2550272"/>
            <a:ext cx="2777546" cy="38087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7E415B5-7911-4D91-B0C7-B9FD69A191F2}"/>
              </a:ext>
            </a:extLst>
          </p:cNvPr>
          <p:cNvSpPr/>
          <p:nvPr/>
        </p:nvSpPr>
        <p:spPr>
          <a:xfrm>
            <a:off x="6375185" y="2541911"/>
            <a:ext cx="2603586" cy="37411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1073A9A-62D9-41F4-AC04-9692CDCFC7B8}"/>
              </a:ext>
            </a:extLst>
          </p:cNvPr>
          <p:cNvSpPr/>
          <p:nvPr/>
        </p:nvSpPr>
        <p:spPr>
          <a:xfrm>
            <a:off x="4092965" y="2550272"/>
            <a:ext cx="2134841" cy="3727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A4DBAB5-B5AC-4C1F-9649-CEA13D759353}"/>
              </a:ext>
            </a:extLst>
          </p:cNvPr>
          <p:cNvSpPr/>
          <p:nvPr/>
        </p:nvSpPr>
        <p:spPr>
          <a:xfrm>
            <a:off x="225818" y="2550272"/>
            <a:ext cx="1772259" cy="37776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-66963" y="110465"/>
            <a:ext cx="12192000" cy="881744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1195" y="126213"/>
            <a:ext cx="11440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chemeClr val="bg1"/>
                </a:solidFill>
                <a:latin typeface="Oswald"/>
                <a:cs typeface="Times New Roman"/>
              </a:rPr>
              <a:t>ОБ УТВЕРЖДЕНИИ ТИПОВЫХ КВАЛИФИКАЦИОННЫХ ХАРАКТЕРИСТИК ДОЛЖНОСТЕЙ ПЕДАГОГОВ</a:t>
            </a:r>
            <a:endParaRPr lang="ru-RU" sz="2000" b="1" dirty="0">
              <a:solidFill>
                <a:schemeClr val="bg1"/>
              </a:solidFill>
              <a:latin typeface="Oswald"/>
              <a:cs typeface="Times New Roman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1A1C11C-B223-DFC7-4493-1B5A2B73AAC5}"/>
              </a:ext>
            </a:extLst>
          </p:cNvPr>
          <p:cNvSpPr txBox="1">
            <a:spLocks/>
          </p:cNvSpPr>
          <p:nvPr/>
        </p:nvSpPr>
        <p:spPr>
          <a:xfrm>
            <a:off x="501195" y="530074"/>
            <a:ext cx="10515600" cy="251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2400" b="1" dirty="0">
                <a:solidFill>
                  <a:srgbClr val="FFC000"/>
                </a:solidFill>
              </a:rPr>
            </a:br>
            <a:r>
              <a:rPr lang="ru-RU" sz="1800" b="1" dirty="0">
                <a:solidFill>
                  <a:srgbClr val="FFC000"/>
                </a:solidFill>
              </a:rPr>
              <a:t>Приказ №338 от 13 июля 2009 года МОН РК</a:t>
            </a:r>
            <a:br>
              <a:rPr lang="ru-RU" sz="2400" b="1" dirty="0">
                <a:solidFill>
                  <a:srgbClr val="FFC000"/>
                </a:solidFill>
              </a:rPr>
            </a:b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33307" y="1258956"/>
            <a:ext cx="10058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Г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лава 3 параграф 7 пункт 71</a:t>
            </a:r>
            <a:endParaRPr lang="ru-RU" dirty="0"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77" y="1217766"/>
            <a:ext cx="729343" cy="72934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87716" y="1508062"/>
            <a:ext cx="773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+mj-lt"/>
              </a:rPr>
              <a:t>Требования к квалификации с определением профессиональных компетенций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344" y="2539921"/>
            <a:ext cx="1908869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«педагог» </a:t>
            </a:r>
          </a:p>
          <a:p>
            <a:r>
              <a:rPr lang="ru-RU" sz="1000" dirty="0"/>
              <a:t>должен планировать и организовать учебно-воспитательный процесс с учетом психолого-возрастных особенностей обучающихся;</a:t>
            </a:r>
          </a:p>
          <a:p>
            <a:r>
              <a:rPr lang="ru-RU" sz="1000" dirty="0"/>
              <a:t>      способствовать формированию общей культуры обучающегося и его социализации;</a:t>
            </a:r>
          </a:p>
          <a:p>
            <a:r>
              <a:rPr lang="ru-RU" sz="1000" dirty="0"/>
              <a:t>      принимать участие в мероприятиях на уровне организации образования;</a:t>
            </a:r>
          </a:p>
          <a:p>
            <a:r>
              <a:rPr lang="ru-RU" sz="1000" dirty="0"/>
              <a:t>      осуществлять индивидуальный подход в воспитании и обучении с учетом потребностей обучающихся;</a:t>
            </a:r>
          </a:p>
          <a:p>
            <a:r>
              <a:rPr lang="ru-RU" sz="1000" dirty="0"/>
              <a:t>      пользоваться навыками профессионально-педагогического диалога;</a:t>
            </a:r>
          </a:p>
          <a:p>
            <a:r>
              <a:rPr lang="ru-RU" sz="1000" dirty="0"/>
              <a:t>      применять цифровые образовательные ресурсы;</a:t>
            </a:r>
          </a:p>
          <a:p>
            <a:endParaRPr lang="ru-RU" sz="20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AE506E-1E92-4860-A631-E92CA23BF68E}"/>
              </a:ext>
            </a:extLst>
          </p:cNvPr>
          <p:cNvSpPr txBox="1"/>
          <p:nvPr/>
        </p:nvSpPr>
        <p:spPr>
          <a:xfrm>
            <a:off x="2258483" y="2550272"/>
            <a:ext cx="1728901" cy="3785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accent2">
                    <a:lumMod val="75000"/>
                  </a:schemeClr>
                </a:solidFill>
              </a:rPr>
              <a:t>"педагог-модератор":</a:t>
            </a:r>
          </a:p>
          <a:p>
            <a:endParaRPr lang="ru-RU" sz="1000" dirty="0"/>
          </a:p>
          <a:p>
            <a:r>
              <a:rPr lang="ru-RU" sz="1000" dirty="0"/>
              <a:t>      должен соответствовать общим требованиям, предъявляемым к квалификации "педагог", кроме того:</a:t>
            </a:r>
          </a:p>
          <a:p>
            <a:endParaRPr lang="ru-RU" sz="1000" dirty="0"/>
          </a:p>
          <a:p>
            <a:r>
              <a:rPr lang="ru-RU" sz="1000" dirty="0"/>
              <a:t>      использовать инновационные формы, методы и средства обучения;</a:t>
            </a:r>
          </a:p>
          <a:p>
            <a:endParaRPr lang="ru-RU" sz="1000" dirty="0"/>
          </a:p>
          <a:p>
            <a:r>
              <a:rPr lang="ru-RU" sz="1000" dirty="0"/>
              <a:t>      обобщать опыт на уровне организации образования;</a:t>
            </a:r>
          </a:p>
          <a:p>
            <a:endParaRPr lang="ru-RU" sz="1000" dirty="0"/>
          </a:p>
          <a:p>
            <a:r>
              <a:rPr lang="ru-RU" sz="1000" dirty="0"/>
              <a:t>      иметь участников олимпиад, конкурсов, соревнований на уровне организации образования;</a:t>
            </a:r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45E63D-6165-492E-BF28-32490B0BB805}"/>
              </a:ext>
            </a:extLst>
          </p:cNvPr>
          <p:cNvSpPr txBox="1"/>
          <p:nvPr/>
        </p:nvSpPr>
        <p:spPr>
          <a:xfrm>
            <a:off x="4141451" y="2539921"/>
            <a:ext cx="2128445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accent2">
                    <a:lumMod val="75000"/>
                  </a:schemeClr>
                </a:solidFill>
              </a:rPr>
              <a:t>"педагог-эксперт":</a:t>
            </a:r>
          </a:p>
          <a:p>
            <a:endParaRPr lang="ru-RU" sz="1050" dirty="0"/>
          </a:p>
          <a:p>
            <a:r>
              <a:rPr lang="ru-RU" sz="1050" dirty="0"/>
              <a:t>      должен соответствовать общим требованиям к квалификации "педагог-модератор", а также:</a:t>
            </a:r>
          </a:p>
          <a:p>
            <a:endParaRPr lang="ru-RU" sz="1050" dirty="0"/>
          </a:p>
          <a:p>
            <a:r>
              <a:rPr lang="ru-RU" sz="1050" dirty="0"/>
              <a:t>      пользоваться навыками анализа организованной учебной деятельности;</a:t>
            </a:r>
          </a:p>
          <a:p>
            <a:endParaRPr lang="ru-RU" sz="1050" dirty="0"/>
          </a:p>
          <a:p>
            <a:r>
              <a:rPr lang="ru-RU" sz="1050" dirty="0"/>
              <a:t>      осуществлять наставничество и определять приоритеты профессионального развития: собственного и коллег на уровне организации образования;</a:t>
            </a:r>
          </a:p>
          <a:p>
            <a:endParaRPr lang="ru-RU" sz="1050" dirty="0"/>
          </a:p>
          <a:p>
            <a:r>
              <a:rPr lang="ru-RU" sz="1050" dirty="0"/>
              <a:t>      обобщать опыт на уровне района/города;</a:t>
            </a:r>
          </a:p>
          <a:p>
            <a:endParaRPr lang="ru-RU" sz="1050" dirty="0"/>
          </a:p>
          <a:p>
            <a:r>
              <a:rPr lang="ru-RU" sz="1050" dirty="0"/>
              <a:t>      иметь участников олимпиад, конкурсов, соревнований на уровне района/города;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7D5C01-38DD-44E3-A02D-9CA3214BCFED}"/>
              </a:ext>
            </a:extLst>
          </p:cNvPr>
          <p:cNvSpPr txBox="1"/>
          <p:nvPr/>
        </p:nvSpPr>
        <p:spPr>
          <a:xfrm>
            <a:off x="6375185" y="2527189"/>
            <a:ext cx="2743200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"</a:t>
            </a:r>
            <a:r>
              <a:rPr lang="ru-RU" sz="1050" b="1" dirty="0">
                <a:solidFill>
                  <a:schemeClr val="accent2">
                    <a:lumMod val="75000"/>
                  </a:schemeClr>
                </a:solidFill>
              </a:rPr>
              <a:t>педагог-исследователь":</a:t>
            </a:r>
          </a:p>
          <a:p>
            <a:r>
              <a:rPr lang="ru-RU" sz="1050" dirty="0"/>
              <a:t>      должен соответствовать общим требованиям к квалификации "педагог-эксперт", а также:</a:t>
            </a:r>
          </a:p>
          <a:p>
            <a:r>
              <a:rPr lang="ru-RU" sz="1050" dirty="0"/>
              <a:t>      пользоваться навыками исследования урока и разработки инструментов оценивания;</a:t>
            </a:r>
          </a:p>
          <a:p>
            <a:r>
              <a:rPr lang="ru-RU" sz="1050" dirty="0"/>
              <a:t>      обеспечивать развитие исследовательских навыков, обучающихся;</a:t>
            </a:r>
          </a:p>
          <a:p>
            <a:r>
              <a:rPr lang="ru-RU" sz="1050" dirty="0"/>
              <a:t>      осуществлять наставничество и определять стратегии развития в педагогическом сообществе на уровне района, города;</a:t>
            </a:r>
          </a:p>
          <a:p>
            <a:r>
              <a:rPr lang="ru-RU" sz="1050" dirty="0"/>
              <a:t>      обобщать опыт на уровне области/городов республиканского значения и столицы, республики (для республиканских подведомственных организаций);</a:t>
            </a:r>
          </a:p>
          <a:p>
            <a:r>
              <a:rPr lang="ru-RU" sz="1050" dirty="0"/>
              <a:t>      иметь участников олимпиад, конкурсов, соревнований на уровне области/городов республиканского значения и столицы, республики (для республиканских подведомственных организаций);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0BCECE-1A59-4E17-B545-C8CC0F6EC591}"/>
              </a:ext>
            </a:extLst>
          </p:cNvPr>
          <p:cNvSpPr txBox="1"/>
          <p:nvPr/>
        </p:nvSpPr>
        <p:spPr>
          <a:xfrm>
            <a:off x="9223653" y="2527189"/>
            <a:ext cx="2603607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accent2">
                    <a:lumMod val="75000"/>
                  </a:schemeClr>
                </a:solidFill>
              </a:rPr>
              <a:t>"педагог-мастер":</a:t>
            </a:r>
          </a:p>
          <a:p>
            <a:r>
              <a:rPr lang="ru-RU" sz="1050" dirty="0"/>
              <a:t>      должен соответствовать общим требованиям к квалификации "педагог-исследователь", а также:</a:t>
            </a:r>
          </a:p>
          <a:p>
            <a:r>
              <a:rPr lang="ru-RU" sz="1050" dirty="0"/>
              <a:t>      иметь авторскую программу или являться автором (соавтором) изданных учебников, учебно-методических пособий, получивших одобрение на областном учебно-методическом совете и РУМС;</a:t>
            </a:r>
          </a:p>
          <a:p>
            <a:r>
              <a:rPr lang="ru-RU" sz="1050" dirty="0"/>
              <a:t>      обеспечивать развитие навыков научного проектирования;</a:t>
            </a:r>
          </a:p>
          <a:p>
            <a:r>
              <a:rPr lang="ru-RU" sz="1050" dirty="0"/>
              <a:t>      осуществлять наставничество и планировать развитие сети профессионального сообщества на уровне области;</a:t>
            </a:r>
          </a:p>
          <a:p>
            <a:r>
              <a:rPr lang="ru-RU" sz="1050" dirty="0"/>
              <a:t>      являться участником республиканских и международных конкурсов и олимпиад или подготовил участников республиканских и международных конкурсов и олимпиад.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E18DB4-9566-4D2A-B434-4ED685461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678" y="2049113"/>
            <a:ext cx="512108" cy="4267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8F0720-D18D-47A1-B554-C03F092A5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600" y="2047545"/>
            <a:ext cx="512108" cy="4267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B11119-72EB-4DDE-98FA-AB175D68F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965" y="2056359"/>
            <a:ext cx="512108" cy="4267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63691B6-0FC3-4662-A854-2C5AA3DE5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593" y="2056360"/>
            <a:ext cx="512108" cy="42675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CD38530-17E0-440F-92AF-7564CECF9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44" y="2057218"/>
            <a:ext cx="512108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4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760192" y="1052623"/>
            <a:ext cx="4239189" cy="51993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56930" y="1052623"/>
            <a:ext cx="4474879" cy="51993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0" y="-1"/>
            <a:ext cx="12192000" cy="669851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E1570-9D2E-AC1B-DC3A-9C3E6E09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328"/>
            <a:ext cx="10515600" cy="51719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Oswald"/>
                <a:ea typeface="+mn-ea"/>
                <a:cs typeface="Times New Roman"/>
              </a:rPr>
              <a:t>АТТЕСТАЦИОННЫЙ </a:t>
            </a:r>
            <a:r>
              <a:rPr lang="ru-RU" sz="2000" b="1" dirty="0">
                <a:solidFill>
                  <a:schemeClr val="bg1"/>
                </a:solidFill>
                <a:latin typeface="Oswald"/>
                <a:ea typeface="+mn-ea"/>
                <a:cs typeface="Times New Roman"/>
              </a:rPr>
              <a:t>ПЕРИОД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792DE8-2547-97B6-1EA2-308591B51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5</a:t>
            </a:fld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1141228" y="2070552"/>
            <a:ext cx="2750289" cy="2862322"/>
            <a:chOff x="1141228" y="2070552"/>
            <a:chExt cx="2750289" cy="286232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192618" y="2906380"/>
              <a:ext cx="2463209" cy="3934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41228" y="2070552"/>
              <a:ext cx="2750289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АТТЕСТАЦИЯ ПЕДАГОГОВ </a:t>
              </a:r>
              <a:r>
                <a:rPr lang="ru-RU" dirty="0">
                  <a:latin typeface="+mj-lt"/>
                </a:rPr>
                <a:t>проводится </a:t>
              </a:r>
              <a:r>
                <a:rPr lang="ru-RU" b="1" dirty="0">
                  <a:latin typeface="+mj-lt"/>
                </a:rPr>
                <a:t>не реже </a:t>
              </a:r>
            </a:p>
            <a:p>
              <a:endParaRPr lang="ru-RU" b="1" dirty="0">
                <a:latin typeface="+mj-lt"/>
              </a:endParaRPr>
            </a:p>
            <a:p>
              <a:r>
                <a:rPr lang="ru-RU" b="1" dirty="0">
                  <a:solidFill>
                    <a:schemeClr val="bg1"/>
                  </a:solidFill>
                  <a:latin typeface="+mj-lt"/>
                </a:rPr>
                <a:t>одного раза </a:t>
              </a:r>
              <a:r>
                <a:rPr lang="ru-RU" b="1" dirty="0">
                  <a:solidFill>
                    <a:srgbClr val="FFC000"/>
                  </a:solidFill>
                  <a:latin typeface="+mj-lt"/>
                </a:rPr>
                <a:t>в</a:t>
              </a:r>
              <a:r>
                <a:rPr lang="ru-RU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ru-RU" b="1" dirty="0">
                  <a:solidFill>
                    <a:srgbClr val="FFC000"/>
                  </a:solidFill>
                  <a:latin typeface="+mj-lt"/>
                </a:rPr>
                <a:t>пять лет </a:t>
              </a:r>
            </a:p>
            <a:p>
              <a:endParaRPr lang="ru-RU" b="1" dirty="0">
                <a:latin typeface="+mj-lt"/>
              </a:endParaRPr>
            </a:p>
            <a:p>
              <a:r>
                <a:rPr lang="ru-RU" dirty="0">
                  <a:latin typeface="+mj-lt"/>
                </a:rPr>
                <a:t>в соответствии с подпунктом 3) пункта 1 статьи 15 Закона Республики Казахстан </a:t>
              </a:r>
            </a:p>
            <a:p>
              <a:r>
                <a:rPr lang="ru-RU" dirty="0">
                  <a:latin typeface="+mj-lt"/>
                </a:rPr>
                <a:t>"О статусе педагога".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284740" y="2281626"/>
            <a:ext cx="2804338" cy="3970318"/>
            <a:chOff x="7284740" y="2281626"/>
            <a:chExt cx="2804338" cy="397031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378995" y="4266785"/>
              <a:ext cx="2463209" cy="3934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284740" y="2281626"/>
              <a:ext cx="2804338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РУКОВОДИТЕЛИ</a:t>
              </a:r>
              <a:r>
                <a:rPr lang="ru-RU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 </a:t>
              </a:r>
              <a:r>
                <a:rPr lang="ru-RU" dirty="0">
                  <a:latin typeface="+mj-lt"/>
                </a:rPr>
                <a:t>организаций образования, руководители методических кабинетов (центров), проходят аттестацию </a:t>
              </a:r>
            </a:p>
            <a:p>
              <a:endParaRPr lang="ru-RU" dirty="0">
                <a:solidFill>
                  <a:srgbClr val="FF0000"/>
                </a:solidFill>
                <a:latin typeface="+mj-lt"/>
              </a:endParaRPr>
            </a:p>
            <a:p>
              <a:r>
                <a:rPr lang="ru-RU" b="1" dirty="0">
                  <a:solidFill>
                    <a:schemeClr val="bg1"/>
                  </a:solidFill>
                  <a:latin typeface="+mj-lt"/>
                </a:rPr>
                <a:t>один раз </a:t>
              </a:r>
              <a:r>
                <a:rPr lang="ru-RU" b="1" dirty="0">
                  <a:solidFill>
                    <a:srgbClr val="FFC000"/>
                  </a:solidFill>
                  <a:latin typeface="+mj-lt"/>
                </a:rPr>
                <a:t>в три года </a:t>
              </a:r>
            </a:p>
            <a:p>
              <a:endParaRPr lang="ru-RU" dirty="0">
                <a:solidFill>
                  <a:srgbClr val="FF0000"/>
                </a:solidFill>
                <a:latin typeface="+mj-lt"/>
              </a:endParaRPr>
            </a:p>
            <a:p>
              <a:r>
                <a:rPr lang="ru-RU" dirty="0">
                  <a:latin typeface="+mj-lt"/>
                </a:rPr>
                <a:t>в соответствии с пунктом 5 статьи 44 Закона Республики Казахстан "Об образовании" и настоящими Правилами. </a:t>
              </a: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589" y="1317312"/>
            <a:ext cx="664824" cy="49963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3" t="4451" r="10644" b="12230"/>
          <a:stretch/>
        </p:blipFill>
        <p:spPr>
          <a:xfrm>
            <a:off x="8495247" y="1230656"/>
            <a:ext cx="606057" cy="67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87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0" y="-1"/>
            <a:ext cx="12192000" cy="669851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717B6-42DF-58BD-DB03-2E5613E69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7" y="0"/>
            <a:ext cx="10515600" cy="69365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Oswald"/>
                <a:ea typeface="+mn-ea"/>
                <a:cs typeface="Times New Roman"/>
              </a:rPr>
              <a:t>ЭТАПЫ </a:t>
            </a:r>
            <a:r>
              <a:rPr lang="ru-RU" sz="2000" b="1" dirty="0">
                <a:solidFill>
                  <a:schemeClr val="bg1"/>
                </a:solidFill>
                <a:latin typeface="Oswald"/>
                <a:ea typeface="+mn-ea"/>
                <a:cs typeface="Times New Roman"/>
              </a:rPr>
              <a:t>АТТЕСТАЦИИ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268A1E-4976-71AE-4C91-F02DBBE9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6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2507" y="838832"/>
            <a:ext cx="10960197" cy="49384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22" y="948844"/>
            <a:ext cx="428376" cy="26674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61988" y="897551"/>
            <a:ext cx="5413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+mj-lt"/>
              </a:rPr>
              <a:t>АТТЕСТАЦИЯ ВКЛЮЧАЕТ В СЕБЯ СЛЕДУЮЩИЕ ЭТАПЫ: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2508" y="1376895"/>
            <a:ext cx="10960196" cy="52117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22" y="1846751"/>
            <a:ext cx="579994" cy="43588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68586" y="2004580"/>
            <a:ext cx="97789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ДЛЯ ПЕДАГОГОВ, РУКОВОДИТЕЛЕЙ (ЗАВЕДУЮЩИХ) ОТДЕЛОВ И МЕТОДИСТОВ МЕТОДИЧЕСКИХ КАБИНЕТОВ</a:t>
            </a:r>
          </a:p>
          <a:p>
            <a:pPr algn="ctr"/>
            <a:r>
              <a:rPr lang="ru-RU" sz="1600" b="1" dirty="0"/>
              <a:t> (ЦЕНТРОВ), РУКОВОДИТЕЛЕЙ ОРГАНИЗАЦИЙ ОБРАЗОВАНИЯ И РУКОВОДИТЕЛЕЙ МЕТОДИЧЕСКИХ </a:t>
            </a:r>
          </a:p>
          <a:p>
            <a:pPr algn="ctr"/>
            <a:r>
              <a:rPr lang="ru-RU" sz="1600" b="1" dirty="0"/>
              <a:t>КАБИНЕТОВ (ЦЕНТРОВ):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52448" y="3444257"/>
            <a:ext cx="41558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ОЗП (за исключением </a:t>
            </a:r>
            <a:r>
              <a:rPr lang="ru-RU" b="1" dirty="0">
                <a:latin typeface="+mj-lt"/>
              </a:rPr>
              <a:t>педагогов, определенных пунктом 15 настоящих Правил</a:t>
            </a:r>
            <a:r>
              <a:rPr lang="ru-RU" dirty="0">
                <a:latin typeface="+mj-lt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+mj-lt"/>
              </a:rPr>
              <a:t>комплексное аналитическое обобщение результатов деятельности.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3" t="4451" r="10644" b="12230"/>
          <a:stretch/>
        </p:blipFill>
        <p:spPr>
          <a:xfrm>
            <a:off x="3071380" y="3916402"/>
            <a:ext cx="477748" cy="53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9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BD426DCD-DFEF-4157-93A7-6F6DF0104146}"/>
              </a:ext>
            </a:extLst>
          </p:cNvPr>
          <p:cNvSpPr/>
          <p:nvPr/>
        </p:nvSpPr>
        <p:spPr>
          <a:xfrm>
            <a:off x="6480031" y="656268"/>
            <a:ext cx="5396807" cy="40011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D7F333EA-9231-4F4E-B984-DD1905F7C936}"/>
              </a:ext>
            </a:extLst>
          </p:cNvPr>
          <p:cNvSpPr/>
          <p:nvPr/>
        </p:nvSpPr>
        <p:spPr>
          <a:xfrm>
            <a:off x="414596" y="665462"/>
            <a:ext cx="5396807" cy="400110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191E659-BD5A-78CA-7269-BD16A0D9CD51}"/>
              </a:ext>
            </a:extLst>
          </p:cNvPr>
          <p:cNvSpPr/>
          <p:nvPr/>
        </p:nvSpPr>
        <p:spPr>
          <a:xfrm>
            <a:off x="-785843" y="656268"/>
            <a:ext cx="5000828" cy="4001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ТЕКУЩАЯ СИТУАЦИЯ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18357" y="1207983"/>
            <a:ext cx="552562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j-lt"/>
                <a:cs typeface="Arial" panose="020B0604020202020204" pitchFamily="34" charset="0"/>
              </a:rPr>
              <a:t>Формирование педагогом портфолио в бумажном/ электронном формате</a:t>
            </a:r>
            <a:r>
              <a:rPr lang="ru-RU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ru-RU" i="1" dirty="0">
                <a:latin typeface="+mj-lt"/>
                <a:cs typeface="Arial" panose="020B0604020202020204" pitchFamily="34" charset="0"/>
              </a:rPr>
              <a:t>(11 видов документов)</a:t>
            </a:r>
            <a:r>
              <a:rPr lang="ru-RU" dirty="0">
                <a:latin typeface="+mj-lt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j-lt"/>
                <a:cs typeface="Arial" panose="020B0604020202020204" pitchFamily="34" charset="0"/>
              </a:rPr>
              <a:t>Сроки рассмотрения документов (портфолио) педагогов - </a:t>
            </a:r>
            <a:r>
              <a:rPr lang="ru-RU" i="1" dirty="0">
                <a:latin typeface="+mj-lt"/>
                <a:cs typeface="Arial" panose="020B0604020202020204" pitchFamily="34" charset="0"/>
              </a:rPr>
              <a:t>до 6 месяцев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191E659-BD5A-78CA-7269-BD16A0D9CD51}"/>
              </a:ext>
            </a:extLst>
          </p:cNvPr>
          <p:cNvSpPr/>
          <p:nvPr/>
        </p:nvSpPr>
        <p:spPr>
          <a:xfrm>
            <a:off x="6210532" y="646646"/>
            <a:ext cx="2516922" cy="4001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ПРЕДЛОЖЕНИЕ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152654" y="883706"/>
            <a:ext cx="47774" cy="5534319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6262411" y="1264057"/>
            <a:ext cx="56845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kk-KZ" altLang="ru-RU" dirty="0">
                <a:latin typeface="+mj-lt"/>
                <a:cs typeface="Arial" panose="020B0604020202020204" pitchFamily="34" charset="0"/>
              </a:rPr>
              <a:t>Формирование портфолио педагогов на </a:t>
            </a:r>
            <a:r>
              <a:rPr lang="ru-RU" altLang="ru-RU" dirty="0">
                <a:latin typeface="+mj-lt"/>
                <a:cs typeface="Arial" panose="020B0604020202020204" pitchFamily="34" charset="0"/>
              </a:rPr>
              <a:t>Национальной платформе непрерывного профессионального развития педагога «</a:t>
            </a:r>
            <a:r>
              <a:rPr lang="ru-RU" altLang="ru-RU" dirty="0" err="1">
                <a:latin typeface="+mj-lt"/>
                <a:cs typeface="Arial" panose="020B0604020202020204" pitchFamily="34" charset="0"/>
              </a:rPr>
              <a:t>Ұстаз</a:t>
            </a:r>
            <a:r>
              <a:rPr lang="ru-RU" altLang="ru-RU" dirty="0">
                <a:latin typeface="+mj-lt"/>
                <a:cs typeface="Arial" panose="020B0604020202020204" pitchFamily="34" charset="0"/>
              </a:rPr>
              <a:t>»</a:t>
            </a:r>
            <a:r>
              <a:rPr lang="kk-KZ" altLang="ru-RU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kk-KZ" altLang="ru-RU" i="1" dirty="0">
                <a:latin typeface="+mj-lt"/>
                <a:cs typeface="Arial" panose="020B0604020202020204" pitchFamily="34" charset="0"/>
              </a:rPr>
              <a:t>(без участия педагога) </a:t>
            </a:r>
          </a:p>
        </p:txBody>
      </p:sp>
      <p:cxnSp>
        <p:nvCxnSpPr>
          <p:cNvPr id="45" name="Google Shape;299;p6"/>
          <p:cNvCxnSpPr/>
          <p:nvPr/>
        </p:nvCxnSpPr>
        <p:spPr>
          <a:xfrm>
            <a:off x="545427" y="3183031"/>
            <a:ext cx="5151" cy="2693777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" name="Google Shape;302;p6"/>
          <p:cNvSpPr/>
          <p:nvPr/>
        </p:nvSpPr>
        <p:spPr>
          <a:xfrm>
            <a:off x="918371" y="2563233"/>
            <a:ext cx="4935500" cy="78873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Подача заявления через ПЭП, ЦОН</a:t>
            </a:r>
            <a:endParaRPr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Срок оказания услуги – </a:t>
            </a:r>
            <a:r>
              <a:rPr lang="ru-RU" sz="2000" b="1" i="0" u="none" strike="noStrike" cap="none" dirty="0">
                <a:latin typeface="+mj-lt"/>
                <a:ea typeface="Arial"/>
                <a:cs typeface="Arial"/>
                <a:sym typeface="Arial"/>
              </a:rPr>
              <a:t>от</a:t>
            </a:r>
            <a:r>
              <a:rPr lang="ru-RU" b="0" i="0" u="none" strike="noStrike" cap="none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2000" b="1" dirty="0">
                <a:latin typeface="+mj-lt"/>
                <a:ea typeface="Arial"/>
                <a:cs typeface="Arial"/>
                <a:sym typeface="Arial"/>
              </a:rPr>
              <a:t>1 до 7</a:t>
            </a:r>
            <a:r>
              <a:rPr lang="ru-RU" b="0" i="0" u="none" strike="noStrike" cap="none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рабочих дней</a:t>
            </a:r>
            <a:endParaRPr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9" name="Google Shape;303;p6"/>
          <p:cNvSpPr/>
          <p:nvPr/>
        </p:nvSpPr>
        <p:spPr>
          <a:xfrm>
            <a:off x="913353" y="3490921"/>
            <a:ext cx="4949984" cy="147352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Через ПЭП </a:t>
            </a:r>
            <a:r>
              <a:rPr lang="ru-RU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поступает в АРМ ГУ (НОБД) Школа, Колледж, УО, МП </a:t>
            </a:r>
            <a:endParaRPr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endParaRPr sz="105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Через ЦОН</a:t>
            </a:r>
            <a:r>
              <a:rPr lang="ru-RU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: курьерская доставка документов в 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Школу, Колледж, УО, МП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rgbClr val="000000"/>
              </a:solidFill>
              <a:latin typeface="Arial Narrow" panose="020B0606020202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0" name="Google Shape;304;p6"/>
          <p:cNvSpPr/>
          <p:nvPr/>
        </p:nvSpPr>
        <p:spPr>
          <a:xfrm>
            <a:off x="941729" y="5049534"/>
            <a:ext cx="4922336" cy="124405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Несколько этапов рассмотрения документов:</a:t>
            </a:r>
          </a:p>
          <a:p>
            <a:pPr marL="342900" lvl="0" indent="-342900">
              <a:buClr>
                <a:srgbClr val="000000"/>
              </a:buClr>
              <a:buSzPts val="1600"/>
              <a:buAutoNum type="arabicPeriod"/>
            </a:pP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Экспертный совет (предоставляет рекомендации)</a:t>
            </a:r>
          </a:p>
          <a:p>
            <a:pPr marL="342900" lvl="0" indent="-342900">
              <a:buClr>
                <a:srgbClr val="000000"/>
              </a:buClr>
              <a:buSzPts val="1600"/>
              <a:buAutoNum type="arabicPeriod"/>
            </a:pP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Аттестационная комиссия (пересматривает)</a:t>
            </a:r>
            <a:endParaRPr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51" name="Google Shape;305;p6"/>
          <p:cNvCxnSpPr/>
          <p:nvPr/>
        </p:nvCxnSpPr>
        <p:spPr>
          <a:xfrm>
            <a:off x="661345" y="4272900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" name="Google Shape;307;p6"/>
          <p:cNvCxnSpPr/>
          <p:nvPr/>
        </p:nvCxnSpPr>
        <p:spPr>
          <a:xfrm>
            <a:off x="670170" y="3066665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" name="Google Shape;310;p6"/>
          <p:cNvCxnSpPr/>
          <p:nvPr/>
        </p:nvCxnSpPr>
        <p:spPr>
          <a:xfrm>
            <a:off x="690912" y="5741095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" name="Google Shape;299;p6"/>
          <p:cNvCxnSpPr/>
          <p:nvPr/>
        </p:nvCxnSpPr>
        <p:spPr>
          <a:xfrm>
            <a:off x="6611695" y="3351970"/>
            <a:ext cx="26797" cy="2319593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" name="Google Shape;302;p6"/>
          <p:cNvSpPr/>
          <p:nvPr/>
        </p:nvSpPr>
        <p:spPr>
          <a:xfrm>
            <a:off x="6935932" y="2591061"/>
            <a:ext cx="4955938" cy="119081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Системное (ежегодное) формирование документов (портфолио) педагогов на  </a:t>
            </a:r>
            <a:r>
              <a:rPr lang="ru-RU" b="1" dirty="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платформе </a:t>
            </a: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через </a:t>
            </a:r>
            <a:r>
              <a:rPr lang="kk-KZ" altLang="ru-RU" dirty="0">
                <a:solidFill>
                  <a:srgbClr val="C00000"/>
                </a:solidFill>
                <a:latin typeface="+mj-lt"/>
                <a:ea typeface="Arial"/>
                <a:cs typeface="Arial"/>
              </a:rPr>
              <a:t>интеграцию с соответствующими базами данных</a:t>
            </a:r>
            <a:endParaRPr lang="ru-RU" dirty="0">
              <a:solidFill>
                <a:srgbClr val="C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66" name="Google Shape;305;p6"/>
          <p:cNvCxnSpPr/>
          <p:nvPr/>
        </p:nvCxnSpPr>
        <p:spPr>
          <a:xfrm>
            <a:off x="6704701" y="4562090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" name="Google Shape;307;p6"/>
          <p:cNvCxnSpPr/>
          <p:nvPr/>
        </p:nvCxnSpPr>
        <p:spPr>
          <a:xfrm>
            <a:off x="6704701" y="3183031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" name="Google Shape;302;p6"/>
          <p:cNvSpPr/>
          <p:nvPr/>
        </p:nvSpPr>
        <p:spPr>
          <a:xfrm>
            <a:off x="6955518" y="3907635"/>
            <a:ext cx="4936352" cy="120774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Самостоятельная подача аттестуемым педагогом заявления через личный кабинет на </a:t>
            </a:r>
            <a:r>
              <a:rPr lang="ru-RU" b="1" dirty="0">
                <a:solidFill>
                  <a:srgbClr val="C00000"/>
                </a:solidFill>
                <a:latin typeface="+mj-lt"/>
                <a:ea typeface="Arial"/>
                <a:cs typeface="Arial"/>
                <a:sym typeface="Arial"/>
              </a:rPr>
              <a:t>платформе</a:t>
            </a:r>
          </a:p>
        </p:txBody>
      </p:sp>
      <p:cxnSp>
        <p:nvCxnSpPr>
          <p:cNvPr id="74" name="Google Shape;305;p6"/>
          <p:cNvCxnSpPr/>
          <p:nvPr/>
        </p:nvCxnSpPr>
        <p:spPr>
          <a:xfrm>
            <a:off x="6704701" y="5807711"/>
            <a:ext cx="250817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5" name="Google Shape;302;p6"/>
          <p:cNvSpPr/>
          <p:nvPr/>
        </p:nvSpPr>
        <p:spPr>
          <a:xfrm>
            <a:off x="6945227" y="5201526"/>
            <a:ext cx="4946643" cy="109206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1600"/>
            </a:pPr>
            <a:r>
              <a:rPr lang="ru-RU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Рассмотрение материалов педагогов аттестационной комиссией </a:t>
            </a:r>
            <a:r>
              <a:rPr lang="ru-RU" sz="1600" i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(предоставляется доступ в личный кабинет педагога на Платформе)</a:t>
            </a:r>
            <a:endParaRPr lang="ru-RU" sz="1600" b="1" i="1" dirty="0">
              <a:solidFill>
                <a:srgbClr val="C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24A596-273F-BE14-D22D-AC9FE87545F5}"/>
              </a:ext>
            </a:extLst>
          </p:cNvPr>
          <p:cNvSpPr/>
          <p:nvPr/>
        </p:nvSpPr>
        <p:spPr>
          <a:xfrm>
            <a:off x="-13504" y="-19637"/>
            <a:ext cx="12192000" cy="629239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F67175-2DF0-A69B-CD89-6CFFDD7D4CBC}"/>
              </a:ext>
            </a:extLst>
          </p:cNvPr>
          <p:cNvSpPr/>
          <p:nvPr/>
        </p:nvSpPr>
        <p:spPr>
          <a:xfrm>
            <a:off x="87549" y="102252"/>
            <a:ext cx="982493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FFC000"/>
                </a:solidFill>
                <a:latin typeface="Oswald"/>
                <a:cs typeface="Times New Roman"/>
              </a:rPr>
              <a:t>КОМПЛЕКСНОЕ АНАЛИТИЧЕСКОЕ ОБОБЩЕНИЕ </a:t>
            </a:r>
            <a:r>
              <a:rPr lang="ru-RU" sz="2400" b="1" dirty="0">
                <a:solidFill>
                  <a:schemeClr val="bg1"/>
                </a:solidFill>
                <a:latin typeface="Oswald"/>
                <a:cs typeface="Times New Roman"/>
              </a:rPr>
              <a:t>ИТОГОВ ДЕЯТЕЛЬНОСТИ</a:t>
            </a:r>
          </a:p>
        </p:txBody>
      </p:sp>
      <p:grpSp>
        <p:nvGrpSpPr>
          <p:cNvPr id="35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6498358" y="4457517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37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399423" y="2890353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39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6480031" y="3108244"/>
            <a:ext cx="231266" cy="218585"/>
            <a:chOff x="0" y="0"/>
            <a:chExt cx="3619627" cy="3134614"/>
          </a:xfrm>
          <a:solidFill>
            <a:srgbClr val="FFC000"/>
          </a:solidFill>
        </p:grpSpPr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41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414596" y="4163147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47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416792" y="5637805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56" name="Group 17">
            <a:extLst>
              <a:ext uri="{FF2B5EF4-FFF2-40B4-BE49-F238E27FC236}">
                <a16:creationId xmlns:a16="http://schemas.microsoft.com/office/drawing/2014/main" id="{5D1EA5A3-E669-4530-B49F-52C5560498E1}"/>
              </a:ext>
            </a:extLst>
          </p:cNvPr>
          <p:cNvGrpSpPr/>
          <p:nvPr/>
        </p:nvGrpSpPr>
        <p:grpSpPr>
          <a:xfrm>
            <a:off x="6541679" y="5696704"/>
            <a:ext cx="253469" cy="219505"/>
            <a:chOff x="0" y="0"/>
            <a:chExt cx="3619627" cy="3134614"/>
          </a:xfrm>
          <a:solidFill>
            <a:srgbClr val="FFC000"/>
          </a:solidFill>
        </p:grpSpPr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0AA5191E-6771-40BE-BE54-D3BEA3696C19}"/>
                </a:ext>
              </a:extLst>
            </p:cNvPr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EC9F3D-7DFF-72A4-F2BB-D43D3A8C6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0" y="-1"/>
            <a:ext cx="12192000" cy="881744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1195" y="126213"/>
            <a:ext cx="11440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ПОРЯДОК ПРИСВОЕНИЯ (ПОДТВЕРЖДЕНИЯ) КВАЛИФИКАЦИОННЫХ КАТЕГОРИЙ ПЕДАГОГАМ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1A1C11C-B223-DFC7-4493-1B5A2B73AAC5}"/>
              </a:ext>
            </a:extLst>
          </p:cNvPr>
          <p:cNvSpPr txBox="1">
            <a:spLocks/>
          </p:cNvSpPr>
          <p:nvPr/>
        </p:nvSpPr>
        <p:spPr>
          <a:xfrm>
            <a:off x="501195" y="530074"/>
            <a:ext cx="10515600" cy="251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2400" b="1" dirty="0">
                <a:solidFill>
                  <a:srgbClr val="FFC000"/>
                </a:solidFill>
              </a:rPr>
            </a:br>
            <a:r>
              <a:rPr lang="ru-RU" sz="1800" b="1" dirty="0">
                <a:solidFill>
                  <a:srgbClr val="FFC000"/>
                </a:solidFill>
              </a:rPr>
              <a:t>Порядок очередного присвоения (подтверждения) квалификационных категорий педагогам</a:t>
            </a:r>
            <a:br>
              <a:rPr lang="ru-RU" sz="2400" b="1" dirty="0">
                <a:solidFill>
                  <a:srgbClr val="FFC000"/>
                </a:solidFill>
              </a:rPr>
            </a:b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33307" y="1258956"/>
            <a:ext cx="10058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Освобождаются от сдачи ОЗП </a:t>
            </a:r>
            <a:r>
              <a:rPr lang="ru-RU" dirty="0">
                <a:latin typeface="+mj-lt"/>
              </a:rPr>
              <a:t>и проходят комплексное обобщение результатов деятельности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77" y="1217766"/>
            <a:ext cx="729343" cy="72934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22581" y="1925086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+mj-lt"/>
              </a:rPr>
              <a:t>ПЕДАГОГИ:</a:t>
            </a:r>
          </a:p>
        </p:txBody>
      </p:sp>
      <p:cxnSp>
        <p:nvCxnSpPr>
          <p:cNvPr id="13" name="Прямая соединительная линия 12"/>
          <p:cNvCxnSpPr>
            <a:cxnSpLocks/>
            <a:stCxn id="25" idx="2"/>
            <a:endCxn id="26" idx="0"/>
          </p:cNvCxnSpPr>
          <p:nvPr/>
        </p:nvCxnSpPr>
        <p:spPr>
          <a:xfrm>
            <a:off x="953985" y="2439293"/>
            <a:ext cx="7480" cy="16930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392808" y="2223026"/>
            <a:ext cx="46362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Являющиеся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мастерами</a:t>
            </a:r>
            <a:r>
              <a:rPr lang="ru-RU" sz="2000" dirty="0">
                <a:latin typeface="+mj-lt"/>
              </a:rPr>
              <a:t> производственного обучения и преподавателями по специальным дисциплинам организаций </a:t>
            </a:r>
            <a:r>
              <a:rPr lang="ru-RU" sz="2000" dirty="0" err="1">
                <a:latin typeface="+mj-lt"/>
              </a:rPr>
              <a:t>ТиПО</a:t>
            </a:r>
            <a:endParaRPr lang="ru-RU" sz="2000" dirty="0">
              <a:latin typeface="+mj-l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066716" y="2223026"/>
            <a:ext cx="0" cy="77288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392808" y="3737387"/>
            <a:ext cx="52696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При </a:t>
            </a:r>
            <a:r>
              <a:rPr lang="ru-RU" sz="2000" b="1" dirty="0">
                <a:latin typeface="+mj-lt"/>
              </a:rPr>
              <a:t>подтверждении</a:t>
            </a:r>
            <a:r>
              <a:rPr lang="ru-RU" sz="2000" dirty="0">
                <a:latin typeface="+mj-lt"/>
              </a:rPr>
              <a:t> квалификационной категории: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«педагог-исследователь», «педагог-мастер»; имеющие 30 и более лет педагогического стажа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7" y="2172546"/>
            <a:ext cx="428376" cy="2667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77" y="4132359"/>
            <a:ext cx="428376" cy="2667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76BA04-78CA-4A5F-8F7E-4E3C401CF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6716" y="3829302"/>
            <a:ext cx="30483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72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39800" y="1146607"/>
            <a:ext cx="10414000" cy="11266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39800" y="4501132"/>
            <a:ext cx="10414000" cy="14783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62" y="2677081"/>
            <a:ext cx="428376" cy="26674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54CDC9B-2046-F7C9-61A0-0CE727B68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100" y="4707217"/>
            <a:ext cx="8953500" cy="1118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+mj-lt"/>
              </a:rPr>
              <a:t>19. </a:t>
            </a:r>
            <a:r>
              <a:rPr lang="ru-RU" sz="1800" dirty="0">
                <a:latin typeface="+mj-lt"/>
              </a:rPr>
              <a:t>При принятии решения «не соответствует заявляемой квалификационной категории» педагогу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присваивается квалификационная категория в соответствии с результатами ОЗП и комплексного аналитического обобщения итогов деятельности</a:t>
            </a:r>
            <a:r>
              <a:rPr lang="ru-RU" sz="1800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endParaRPr lang="ru-RU" sz="1800" dirty="0">
              <a:latin typeface="+mj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388A3C-4B1D-0F35-E231-BF941E0B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A03D-2B07-493C-91EA-3145C93517F4}" type="slidenum">
              <a:rPr lang="ru-RU" smtClean="0"/>
              <a:t>9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9B2DAE-A30F-3CEC-533C-9BF7F513FF0B}"/>
              </a:ext>
            </a:extLst>
          </p:cNvPr>
          <p:cNvSpPr/>
          <p:nvPr/>
        </p:nvSpPr>
        <p:spPr>
          <a:xfrm>
            <a:off x="0" y="-1"/>
            <a:ext cx="12192000" cy="711201"/>
          </a:xfrm>
          <a:prstGeom prst="rect">
            <a:avLst/>
          </a:prstGeom>
          <a:solidFill>
            <a:srgbClr val="0021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1" y="180944"/>
            <a:ext cx="1005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Oswald"/>
                <a:cs typeface="Times New Roman"/>
              </a:rPr>
              <a:t>ГЛАВА 2. </a:t>
            </a:r>
            <a:r>
              <a:rPr lang="ru-RU" sz="2000" b="1" dirty="0">
                <a:solidFill>
                  <a:srgbClr val="FFC000"/>
                </a:solidFill>
                <a:latin typeface="Oswald"/>
                <a:cs typeface="Times New Roman"/>
              </a:rPr>
              <a:t>ПАРАГРАФ 1.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70100" y="133638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18. Решение по присвоению (подтверждению) педагогам квалификационных категорий принимается Комиссией.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44103" y="2625788"/>
            <a:ext cx="6014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+mj-lt"/>
              </a:rPr>
              <a:t>КОМИССИЯ ПРИНИМАЕТ ОДНО ИЗ СЛЕДУЮЩИХ РЕШЕНИЙ: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16708" y="3187184"/>
            <a:ext cx="3098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соответствует заявляемой квалификационной категории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62452" y="3205164"/>
            <a:ext cx="665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не соответствует заявляемой квалификационной категории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(соответствует действующей квалификационной категории или соответствует категории ниже действующей)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6550" y="320198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1.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40542" y="320198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2.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" t="12037" r="10000" b="22592"/>
          <a:stretch/>
        </p:blipFill>
        <p:spPr>
          <a:xfrm>
            <a:off x="1202312" y="1418541"/>
            <a:ext cx="721737" cy="6259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03" y="4797382"/>
            <a:ext cx="563353" cy="54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336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3267</Words>
  <Application>Microsoft Office PowerPoint</Application>
  <PresentationFormat>Широкоэкранный</PresentationFormat>
  <Paragraphs>811</Paragraphs>
  <Slides>19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Aptos</vt:lpstr>
      <vt:lpstr>Aptos Narrow</vt:lpstr>
      <vt:lpstr>Arial</vt:lpstr>
      <vt:lpstr>Arial Narrow</vt:lpstr>
      <vt:lpstr>Calibri</vt:lpstr>
      <vt:lpstr>Calibri Light</vt:lpstr>
      <vt:lpstr>Oswald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АТТЕСТАЦИОННЫЙ ПЕРИОД</vt:lpstr>
      <vt:lpstr>ЭТАПЫ АТТЕСТАЦИИ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Распределенное лидерство в управлении качеством образования</dc:title>
  <dc:creator>User-Nao</dc:creator>
  <cp:lastModifiedBy>Мухамбетжанова Гульден Есмуратовна [ЦА]</cp:lastModifiedBy>
  <cp:revision>77</cp:revision>
  <cp:lastPrinted>2023-09-06T10:41:27Z</cp:lastPrinted>
  <dcterms:created xsi:type="dcterms:W3CDTF">2023-05-15T12:12:26Z</dcterms:created>
  <dcterms:modified xsi:type="dcterms:W3CDTF">2023-11-20T11:41:57Z</dcterms:modified>
</cp:coreProperties>
</file>